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140753817" r:id="rId2"/>
    <p:sldId id="2140753881" r:id="rId3"/>
    <p:sldId id="2140753882" r:id="rId4"/>
    <p:sldId id="2140753883" r:id="rId5"/>
    <p:sldId id="2140753884" r:id="rId6"/>
    <p:sldId id="2140753886" r:id="rId7"/>
    <p:sldId id="2140753885" r:id="rId8"/>
    <p:sldId id="2140753896" r:id="rId9"/>
    <p:sldId id="2140753887" r:id="rId10"/>
    <p:sldId id="2140753895" r:id="rId11"/>
    <p:sldId id="2140753889" r:id="rId12"/>
    <p:sldId id="2140753888" r:id="rId13"/>
    <p:sldId id="2140753897" r:id="rId14"/>
    <p:sldId id="2140753890" r:id="rId15"/>
    <p:sldId id="2140753898" r:id="rId16"/>
    <p:sldId id="2140753891" r:id="rId17"/>
    <p:sldId id="2140753892" r:id="rId18"/>
    <p:sldId id="214075389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BC12F91-C5C4-5145-8FDB-611B9A0854BE}">
          <p14:sldIdLst>
            <p14:sldId id="2140753817"/>
            <p14:sldId id="2140753881"/>
            <p14:sldId id="2140753882"/>
            <p14:sldId id="2140753883"/>
            <p14:sldId id="2140753884"/>
            <p14:sldId id="2140753886"/>
            <p14:sldId id="2140753885"/>
            <p14:sldId id="2140753896"/>
            <p14:sldId id="2140753887"/>
            <p14:sldId id="2140753895"/>
            <p14:sldId id="2140753889"/>
            <p14:sldId id="2140753888"/>
            <p14:sldId id="2140753897"/>
            <p14:sldId id="2140753890"/>
            <p14:sldId id="2140753898"/>
            <p14:sldId id="2140753891"/>
            <p14:sldId id="2140753892"/>
            <p14:sldId id="2140753899"/>
          </p14:sldIdLst>
        </p14:section>
        <p14:section name="GUIDELINE &amp; SAMPLE" id="{0AC042C7-4D81-1B44-AE40-3EF052FEE315}">
          <p14:sldIdLst/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5B5B5"/>
    <a:srgbClr val="F37121"/>
    <a:srgbClr val="33B2C1"/>
    <a:srgbClr val="19226D"/>
    <a:srgbClr val="50B848"/>
    <a:srgbClr val="034EA2"/>
    <a:srgbClr val="F2F2F2"/>
    <a:srgbClr val="3EA9C1"/>
    <a:srgbClr val="33B2C0"/>
    <a:srgbClr val="E4E5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36" autoAdjust="0"/>
    <p:restoredTop sz="94831"/>
  </p:normalViewPr>
  <p:slideViewPr>
    <p:cSldViewPr snapToGrid="0">
      <p:cViewPr>
        <p:scale>
          <a:sx n="91" d="100"/>
          <a:sy n="91" d="100"/>
        </p:scale>
        <p:origin x="-595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E645524A-D9F4-7545-AB95-5226F9D348A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CAF79B1-55A0-5A4C-8442-40DC6CEBD8C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605CAF-285F-1248-96A4-68300F7F9840}" type="datetimeFigureOut">
              <a:rPr lang="x-none" smtClean="0"/>
              <a:t>10/13/2023</a:t>
            </a:fld>
            <a:endParaRPr lang="x-non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76E336C1-B440-0443-8FF8-F82E4A5B0D7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x-non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74F16BD-3B62-C946-A536-E43A745C7A0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C45307-BBFD-0045-B4A6-B73E368179D6}" type="slidenum">
              <a:rPr lang="x-none" smtClean="0"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2571309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212EB2-7195-4DCC-A544-62F8933C210E}" type="datetimeFigureOut">
              <a:rPr lang="en-US" smtClean="0"/>
              <a:t>10/13/2023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6B53C0-79AE-4DBD-9505-8B7D1F13E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29914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0922DA9-E8C1-7A40-9EE6-89A4AED337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965200"/>
          </a:xfrm>
          <a:prstGeom prst="rect">
            <a:avLst/>
          </a:prstGeom>
        </p:spPr>
      </p:pic>
      <p:sp>
        <p:nvSpPr>
          <p:cNvPr id="3" name="Title 3">
            <a:extLst>
              <a:ext uri="{FF2B5EF4-FFF2-40B4-BE49-F238E27FC236}">
                <a16:creationId xmlns:a16="http://schemas.microsoft.com/office/drawing/2014/main" xmlns="" id="{A68080BE-7587-6144-8ECC-8515B3AB127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780" y="190527"/>
            <a:ext cx="10515600" cy="711081"/>
          </a:xfrm>
        </p:spPr>
        <p:txBody>
          <a:bodyPr>
            <a:normAutofit/>
          </a:bodyPr>
          <a:lstStyle>
            <a:lvl1pPr algn="l">
              <a:defRPr sz="2800">
                <a:solidFill>
                  <a:schemeClr val="bg1"/>
                </a:solidFill>
                <a:latin typeface="BR Omega VN" pitchFamily="2" charset="77"/>
              </a:defRPr>
            </a:lvl1pPr>
          </a:lstStyle>
          <a:p>
            <a:r>
              <a:rPr lang="en-US" dirty="0"/>
              <a:t>CLICK TO EDIT MASTER TITLE STYLE</a:t>
            </a:r>
            <a:endParaRPr lang="x-none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A0C19840-32F7-DE46-B2BC-767228E15B33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0EC24A74-A217-A244-8E5E-725CBA69F673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1FB2B6BA-9839-4346-8C17-5FEBDC196FD8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FB560BE9-4881-E640-B746-48E2960FB1D4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ADA3FBC9-F771-A94D-8F55-34A40C7DFEB7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B4304818-7278-3045-AD37-3EACA5B19337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xmlns="" id="{15681373-A4D2-854A-A772-7DF263D2A29C}"/>
              </a:ext>
            </a:extLst>
          </p:cNvPr>
          <p:cNvSpPr txBox="1">
            <a:spLocks/>
          </p:cNvSpPr>
          <p:nvPr userDrawn="1"/>
        </p:nvSpPr>
        <p:spPr>
          <a:xfrm>
            <a:off x="525780" y="6415503"/>
            <a:ext cx="4114800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© Copyright FPT Software – Level of Confidentiality </a:t>
            </a:r>
            <a:endParaRPr lang="x-none" sz="105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2B5CC1C9-B1AF-DE46-B64D-05E162F783E3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xmlns="" id="{535CBA73-2EF9-6C43-93B2-AD209F359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B5B5B5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850334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bg>
      <p:bgPr>
        <a:gradFill>
          <a:gsLst>
            <a:gs pos="0">
              <a:srgbClr val="F37121"/>
            </a:gs>
            <a:gs pos="100000">
              <a:srgbClr val="F37121">
                <a:lumMod val="78000"/>
              </a:srgbClr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5201194" y="0"/>
            <a:ext cx="11316023" cy="6858000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1ABBE93A-BCEF-DC40-9E10-EF9437C573D9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436EA27E-8CE7-7946-BA7D-2A5B7CD3DD6B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ACBD2B0A-DA75-6E46-ADD4-01709DEDDC31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C7CB5EF6-A2BE-874C-81F7-B7C0975210AD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DE7E0664-2B84-BB41-8518-00B11B020BF9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1EA0B64C-94BF-3047-96A4-214219A5E29A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xmlns="" id="{70EDB5F8-0B01-B14A-B747-9970DE9705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031423"/>
            <a:ext cx="4590229" cy="2983912"/>
          </a:xfrm>
        </p:spPr>
        <p:txBody>
          <a:bodyPr>
            <a:normAutofit/>
          </a:bodyPr>
          <a:lstStyle>
            <a:lvl1pPr algn="r">
              <a:defRPr sz="4800">
                <a:solidFill>
                  <a:schemeClr val="bg1"/>
                </a:solidFill>
                <a:latin typeface="BR Omega VN" pitchFamily="2" charset="77"/>
              </a:defRPr>
            </a:lvl1pPr>
          </a:lstStyle>
          <a:p>
            <a:r>
              <a:rPr lang="en-US" dirty="0"/>
              <a:t>CLICK TO EDIT MASTER TITLE STYLE</a:t>
            </a:r>
            <a:endParaRPr lang="x-none" dirty="0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xmlns="" id="{0D706DA2-622A-694F-9E32-399A0341F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E0F276C8-BAF3-6D41-BC38-159A0A3363B1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332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Pr>
        <a:gradFill>
          <a:gsLst>
            <a:gs pos="0">
              <a:srgbClr val="19226D"/>
            </a:gs>
            <a:gs pos="100000">
              <a:srgbClr val="034EA2"/>
            </a:gs>
          </a:gsLst>
          <a:lin ang="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41573" y="188969"/>
            <a:ext cx="10692406" cy="6480061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ABD5A0CA-896F-5040-8DAF-88D8CB5F47D9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E5307F0D-20CE-2C43-9111-680FF872B31E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80752C12-EA75-1D42-8090-9CAAABA2BE1B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BC481A09-20D9-0344-BC0D-5862ED52879F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E7019DD4-7619-5A43-909F-46685D0828B6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4BEE4AE0-435F-A246-BC97-254FF6FD2FC8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xmlns="" id="{9267313A-9ABD-E743-8449-A133A5994D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30460" y="1904022"/>
            <a:ext cx="4590229" cy="2983912"/>
          </a:xfrm>
        </p:spPr>
        <p:txBody>
          <a:bodyPr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BR Omega VN" pitchFamily="2" charset="77"/>
              </a:defRPr>
            </a:lvl1pPr>
          </a:lstStyle>
          <a:p>
            <a:r>
              <a:rPr lang="en-US" dirty="0"/>
              <a:t>CLICK TO EDIT MASTER TITLE STYLE</a:t>
            </a:r>
            <a:endParaRPr lang="x-none" dirty="0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xmlns="" id="{8CE7A170-D609-0442-B622-507B0955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87BA9CE5-C61D-5146-AE5D-E98FF770E4C1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4915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Blank">
    <p:bg>
      <p:bgPr>
        <a:gradFill>
          <a:gsLst>
            <a:gs pos="0">
              <a:srgbClr val="034EA2"/>
            </a:gs>
            <a:gs pos="100000">
              <a:srgbClr val="19226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50496" y="0"/>
            <a:ext cx="5741504" cy="6911249"/>
          </a:xfrm>
          <a:prstGeom prst="rect">
            <a:avLst/>
          </a:prstGeom>
        </p:spPr>
      </p:pic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D735559F-6A4D-3D46-A124-8E92E72916D9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10546CB8-8956-FB42-8301-C979C61BC709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7BB3BF3F-B4C0-DB48-BEAB-AE030ED5561C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DE6F7DEE-ADF4-014B-BB30-738AF781602C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D5DB4BA4-4144-DB47-B55F-5E26F8713151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FF5A60B6-D16E-414C-B473-98F4A577397A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xmlns="" id="{840785EB-CF37-DC42-BD82-99A0EF8D0A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05771" y="1904022"/>
            <a:ext cx="4590229" cy="2983912"/>
          </a:xfrm>
        </p:spPr>
        <p:txBody>
          <a:bodyPr>
            <a:normAutofit/>
          </a:bodyPr>
          <a:lstStyle>
            <a:lvl1pPr algn="l">
              <a:defRPr sz="4800">
                <a:solidFill>
                  <a:schemeClr val="bg1"/>
                </a:solidFill>
                <a:latin typeface="BR Omega VN" pitchFamily="2" charset="77"/>
              </a:defRPr>
            </a:lvl1pPr>
          </a:lstStyle>
          <a:p>
            <a:r>
              <a:rPr lang="en-US" dirty="0"/>
              <a:t>CLICK TO EDIT MASTER TITLE STYLE</a:t>
            </a:r>
            <a:endParaRPr lang="x-none" dirty="0"/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xmlns="" id="{5C18A648-65E2-694F-B913-185E31E5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D513BF2B-FCE2-CD4F-AF32-06ABF067538A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1740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Blank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E304BD9A-B871-1444-AF72-D9F26AA0F3F4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C5D4035C-5E60-4744-9AD4-D74676CB465F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72C916E2-A7AD-AF49-9466-F4FAECDFD731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440AD99B-A276-D948-B3DF-84B40E7E8737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4341C1B2-9D59-054F-B23A-DA8D36145C81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8D489F30-14C2-B04B-B0FB-D1722710AF0A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xmlns="" id="{BA53FB58-8D65-2B4C-8037-E43514F049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24263" y="2014074"/>
            <a:ext cx="4590229" cy="2983912"/>
          </a:xfrm>
        </p:spPr>
        <p:txBody>
          <a:bodyPr>
            <a:normAutofit/>
          </a:bodyPr>
          <a:lstStyle>
            <a:lvl1pPr algn="r">
              <a:defRPr sz="4800">
                <a:solidFill>
                  <a:schemeClr val="bg1"/>
                </a:solidFill>
                <a:latin typeface="BR Omega VN" pitchFamily="2" charset="77"/>
              </a:defRPr>
            </a:lvl1pPr>
          </a:lstStyle>
          <a:p>
            <a:r>
              <a:rPr lang="en-US" dirty="0"/>
              <a:t>CLICK TO EDIT MASTER TITLE STYLE</a:t>
            </a:r>
            <a:endParaRPr lang="x-none" dirty="0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xmlns="" id="{9D2DF389-EA04-DA47-B7AC-DF1D0EE61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20A25BB1-4BFF-7848-B386-C9BDC3C39487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495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6_Blank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CBDD32B8-E926-4C49-B42B-C549BB93DC7D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0F1F3743-0878-5146-BB9E-B85F244ACC2C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0B3B3AAB-8D9A-A24B-8B0B-555B2C69C9A8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77D0A365-3B17-584B-BCE1-2FC31F56CCF3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C0686EC9-4414-7C4A-99D5-16E7A9E088F9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01A106ED-CBBE-7F4F-AA8D-4B863E6EC6A2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xmlns="" id="{9E12862F-7974-D540-9F98-6540B214E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526D76CD-2C74-1A43-A528-6A27E584E903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3837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B105BD56-A8E0-E444-BE9C-22203E4DCF3E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6B9A621C-3FEA-F44A-9FB8-4BFCEB404982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37588913-168E-054F-8189-51B637B7757E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BCE238BA-B121-984B-ACE5-3CC621D43F30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C549F2E8-A40E-7245-A2A9-037C4416B88E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0307555D-F79C-E344-874C-925FC8A7E3EF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xmlns="" id="{6D752961-38D0-8244-BF6A-A7591FA4D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CA83E1E6-DB8F-8F46-B7A2-A20D6BC8F3FB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2374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30268F06-6D8C-A942-978A-EBE9B5D7AB2A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662B717D-08C7-2744-8CC5-2D559DBD2EE8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C913A8CF-7152-2446-A66F-E48E95479DDA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69AD5876-3601-7D4A-BDA6-59B2077E8C39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C037CB65-F8A1-5740-9AB3-6E953026B9C9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50966305-24F7-5C41-91AB-9BCD192C42F9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xmlns="" id="{DC1B114B-679E-1447-80FB-878BAB8684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B5B5B5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90951DA9-663C-6944-AE1B-BB407FF15AE8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2516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9B57E445-7F46-3543-BAB1-C913D79DDE09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149EF23F-BFCA-B147-B2F2-0A9C687DEB0A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EDB66F4A-3476-8C49-9F5A-C4B16631D55D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40043553-159C-6742-861C-15FF86F2922C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19051973-9FBF-4248-B549-ED04EC20C11A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EDF2C659-F3B4-A140-8E46-CF309A825938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xmlns="" id="{40A1F0A9-C1BC-0846-9F7F-9E4C5F9B712C}"/>
              </a:ext>
            </a:extLst>
          </p:cNvPr>
          <p:cNvSpPr txBox="1">
            <a:spLocks/>
          </p:cNvSpPr>
          <p:nvPr userDrawn="1"/>
        </p:nvSpPr>
        <p:spPr>
          <a:xfrm>
            <a:off x="525780" y="6415503"/>
            <a:ext cx="4114800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© Copyright FPT Software </a:t>
            </a:r>
            <a:endParaRPr lang="x-none" sz="105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xmlns="" id="{04C3B871-8E80-D147-AC5A-CA2786549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4B9C7E04-5600-C04F-BCF0-677B4EA95FAC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757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088BD8ED-C1DC-034B-B158-4BE8F9B0D943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B05ACCF9-E8B6-454A-8880-A457C84DBC22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C31AE5EC-1955-4647-9D1B-3D5929493AFC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6DBF357B-0703-BE4E-BEB2-AC1116A42054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C870F2C9-B61D-CA4F-B3E0-B4C6EA86933F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250435E5-74F1-AD49-91CE-B5DDAF93F835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xmlns="" id="{9FC3BC43-DD90-C240-B379-14C16F453717}"/>
              </a:ext>
            </a:extLst>
          </p:cNvPr>
          <p:cNvSpPr txBox="1">
            <a:spLocks/>
          </p:cNvSpPr>
          <p:nvPr userDrawn="1"/>
        </p:nvSpPr>
        <p:spPr>
          <a:xfrm>
            <a:off x="525780" y="6415503"/>
            <a:ext cx="4114800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© Copyright FPT Software – Level of Confidentiality </a:t>
            </a:r>
            <a:endParaRPr lang="x-none" sz="105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xmlns="" id="{E1F68626-6D9B-3B4D-919B-1757045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B5B5B5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10A3B17A-5D0F-3D41-94A2-21C3023AA403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5977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A7928F62-9533-614D-A666-9C368BE226A0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EBB1EB6C-932C-2545-A0C5-6146B631E221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8EC05784-72DA-684A-A79B-6FC3CA9A3246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7F8295BF-3345-EC4A-87A5-C9346CAD738D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DA86D31D-77A7-3B42-83A0-B4960390D889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EA268FF6-5451-D940-A9E3-A11A5F7E7487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ooter Placeholder 2">
            <a:extLst>
              <a:ext uri="{FF2B5EF4-FFF2-40B4-BE49-F238E27FC236}">
                <a16:creationId xmlns:a16="http://schemas.microsoft.com/office/drawing/2014/main" xmlns="" id="{1A0F73E1-56D3-5A45-8C32-3246C3CBE991}"/>
              </a:ext>
            </a:extLst>
          </p:cNvPr>
          <p:cNvSpPr txBox="1">
            <a:spLocks/>
          </p:cNvSpPr>
          <p:nvPr userDrawn="1"/>
        </p:nvSpPr>
        <p:spPr>
          <a:xfrm>
            <a:off x="525780" y="6415503"/>
            <a:ext cx="4114800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© Copyright FPT Software – Level of Confidentiality </a:t>
            </a:r>
            <a:endParaRPr lang="x-none" sz="105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Slide Number Placeholder 3">
            <a:extLst>
              <a:ext uri="{FF2B5EF4-FFF2-40B4-BE49-F238E27FC236}">
                <a16:creationId xmlns:a16="http://schemas.microsoft.com/office/drawing/2014/main" xmlns="" id="{FD54FD55-DFC2-954C-A607-134D7A550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B5B5B5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04F9A92B-FCF3-EC44-A6E3-BA6C1880C422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428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A7612335-2155-F144-ACF9-10F9E55DD24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9652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xmlns="" id="{12958987-FE12-6A45-AB06-D3F0A4B0BD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780" y="190527"/>
            <a:ext cx="10515600" cy="711081"/>
          </a:xfrm>
        </p:spPr>
        <p:txBody>
          <a:bodyPr>
            <a:normAutofit/>
          </a:bodyPr>
          <a:lstStyle>
            <a:lvl1pPr algn="l">
              <a:defRPr sz="2800">
                <a:solidFill>
                  <a:srgbClr val="19226D"/>
                </a:solidFill>
                <a:latin typeface="BR Omega VN" pitchFamily="2" charset="77"/>
              </a:defRPr>
            </a:lvl1pPr>
          </a:lstStyle>
          <a:p>
            <a:r>
              <a:rPr lang="en-US" dirty="0"/>
              <a:t>CLICK TO EDIT MASTER TITLE STYLE</a:t>
            </a:r>
            <a:endParaRPr lang="x-none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067324A7-459A-EC4A-96C9-632E9AB197B2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588ECB69-26E2-0242-8339-71783BE7D842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09BDF857-1D12-854A-9A20-B19E33C36FE5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7F6517F5-CBA0-D641-9E92-7FDFE839EFEB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81F79581-5D79-4E47-A23D-2897202FF386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FCA70723-60A1-8B4C-8C3F-FC53EA379972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ooter Placeholder 2">
            <a:extLst>
              <a:ext uri="{FF2B5EF4-FFF2-40B4-BE49-F238E27FC236}">
                <a16:creationId xmlns:a16="http://schemas.microsoft.com/office/drawing/2014/main" xmlns="" id="{9D44BE42-DB45-BD41-9A16-5FF7BB95D082}"/>
              </a:ext>
            </a:extLst>
          </p:cNvPr>
          <p:cNvSpPr txBox="1">
            <a:spLocks/>
          </p:cNvSpPr>
          <p:nvPr userDrawn="1"/>
        </p:nvSpPr>
        <p:spPr>
          <a:xfrm>
            <a:off x="525780" y="6415503"/>
            <a:ext cx="4114800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© Copyright FPT Software – Level of Confidentiality </a:t>
            </a:r>
            <a:endParaRPr lang="x-none" sz="105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7A50D04F-B7A3-A543-B2F0-FF35C1B16E1F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xmlns="" id="{EB6FA0AC-3B13-B046-940B-897CAC426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B5B5B5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15106127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97ECB9F1-CFF5-A241-AC1C-5C4200298BC4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E9F2C8F6-B7F9-F34A-AF6E-973B9F2A8510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C0E267B3-702D-B14A-82AD-66880A08BF88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A73B0BC5-F6BD-C645-8BDE-08895CCFC014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286AA5E4-43D3-624E-80F6-7E9EB1AD5CE0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15D06D23-DF1C-9948-9658-9CB4EF4C3E68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ooter Placeholder 2">
            <a:extLst>
              <a:ext uri="{FF2B5EF4-FFF2-40B4-BE49-F238E27FC236}">
                <a16:creationId xmlns:a16="http://schemas.microsoft.com/office/drawing/2014/main" xmlns="" id="{DCA057B7-D044-0740-9790-21D408120291}"/>
              </a:ext>
            </a:extLst>
          </p:cNvPr>
          <p:cNvSpPr txBox="1">
            <a:spLocks/>
          </p:cNvSpPr>
          <p:nvPr userDrawn="1"/>
        </p:nvSpPr>
        <p:spPr>
          <a:xfrm>
            <a:off x="525780" y="6415503"/>
            <a:ext cx="4114800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© Copyright FPT Software – Level of Confidentiality </a:t>
            </a:r>
            <a:endParaRPr lang="x-none" sz="105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xmlns="" id="{42AE5FF3-7C0F-8F40-B0FE-ED9E7534F0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B5B5B5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999FE9DA-091F-3241-B6E6-BE6DEADC2879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5160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2">
            <a:extLst>
              <a:ext uri="{FF2B5EF4-FFF2-40B4-BE49-F238E27FC236}">
                <a16:creationId xmlns:a16="http://schemas.microsoft.com/office/drawing/2014/main" xmlns="" id="{21E8B7C2-3D08-FF46-B7DA-29A7DBF99B4B}"/>
              </a:ext>
            </a:extLst>
          </p:cNvPr>
          <p:cNvSpPr txBox="1">
            <a:spLocks/>
          </p:cNvSpPr>
          <p:nvPr userDrawn="1"/>
        </p:nvSpPr>
        <p:spPr>
          <a:xfrm>
            <a:off x="525780" y="6415503"/>
            <a:ext cx="4114800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49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898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48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797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46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6960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6453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5947" algn="l" defTabSz="1218987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5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© Copyright FPT Software – Level of Confidentiality </a:t>
            </a:r>
            <a:endParaRPr lang="x-none" sz="105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xmlns="" id="{A2A039A0-752F-7941-8751-951E4D70FAA7}"/>
              </a:ext>
            </a:extLst>
          </p:cNvPr>
          <p:cNvSpPr txBox="1">
            <a:spLocks/>
          </p:cNvSpPr>
          <p:nvPr userDrawn="1"/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rgbClr val="B5B5B5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CC696A51-B607-EE4C-8EAC-CE410EB96DCA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4A463106-A149-F344-846F-5D3C8F895CC1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384646FD-4AD2-8041-BDCD-4F15C1700F66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872A27DA-A29D-3041-82EB-6DFEAECC6047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xmlns="" id="{353EC4D3-CFE3-514B-8366-113FF44C7EA0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xmlns="" id="{8F1E85CD-0F2F-214E-AAC3-0B54746A33E7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749B45AF-3F2C-4441-95F0-A57FE30F372F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07870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xmlns="" id="{DC1829F5-E813-014A-91B6-5905122BF5F5}"/>
              </a:ext>
            </a:extLst>
          </p:cNvPr>
          <p:cNvSpPr txBox="1">
            <a:spLocks/>
          </p:cNvSpPr>
          <p:nvPr userDrawn="1"/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rgbClr val="B5B5B5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2F4F47E8-0B22-164A-AB89-8F5F3D94E8BB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79B48888-9927-9A4F-84EF-F90B8506DA09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7148A6B1-2B11-6C45-B698-942094BEF1E0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9F7BD98C-B630-7449-80C8-AC2BE47A0D5D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984635BA-1B80-6D46-B414-05762970E34C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4C80CBD7-5AB0-704E-BD0C-E2E30F8D2D55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4675AF1C-0978-B844-AD06-43F283D92D7B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00866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lidemodel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xmlns="" id="{03FACD85-5ABA-6F4C-AA07-79596C5F2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rgbClr val="B5B5B5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428D8A48-E873-274D-857F-CFACA1912FF0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69BD30A3-D37D-6D43-ACC6-8A47514F77A8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80413027-E9CE-0C45-9072-EAB54161DC44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20C31FD4-5BAA-5B4E-822A-2DE44572797F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xmlns="" id="{000FF8BE-D6A2-4A44-A4E9-177DD4D6D843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47587291-AFEE-3741-81A4-DF55898929D5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xmlns="" id="{428B5558-D069-9145-9A74-C141791432BC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8037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8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29EB11F-D043-7441-AA75-519D965E19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67" y="0"/>
            <a:ext cx="12187066" cy="6858000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863B9A03-E856-134D-8A06-24CFAC6C851F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A1CD68F0-B45C-5941-AA2B-577A84F07969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1FABAFDF-0A8B-6944-8936-304BE90EA2CB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23797118-B6B6-1F4E-BEDC-5AA4E1DA6790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043ADEE7-0AA6-0944-A43F-34C0D4923E1E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87FD1791-6CF5-4542-A218-017F64FBA02C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xmlns="" id="{681DFE14-2BAA-3742-A711-56BE59348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xmlns="" id="{6559F2F4-37E4-7A45-8ECB-451B5E4152D9}"/>
              </a:ext>
            </a:extLst>
          </p:cNvPr>
          <p:cNvSpPr txBox="1">
            <a:spLocks/>
          </p:cNvSpPr>
          <p:nvPr userDrawn="1"/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14493B48-3DA7-E947-AEEC-81EB55D64B80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349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Blank">
    <p:bg>
      <p:bgPr>
        <a:gradFill>
          <a:gsLst>
            <a:gs pos="0">
              <a:srgbClr val="50B848"/>
            </a:gs>
            <a:gs pos="37000">
              <a:srgbClr val="356D5B"/>
            </a:gs>
            <a:gs pos="100000">
              <a:srgbClr val="19226D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B852D304-8DB3-CF44-A52F-E79EA93F6731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3A2A6B6E-39E3-4E41-9202-479D05FB06BB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E086C675-CEB7-C441-A3D7-3279FFE56275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CB7E4B97-6890-E146-927A-8C5BF4E79AA4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CA7DB3E0-73EE-714B-9C0E-76E2C9A411F4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79C1F5A4-D68F-AC43-B7E3-3C475A72C661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xmlns="" id="{7D5CD0C2-5822-1944-BC57-FD19E7667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xmlns="" id="{0C95442A-32A5-D34D-84ED-EB9840F371BF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136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 l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4ED8A6C4-8D48-A741-8E70-35BC8A7DF24D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0F7E00B9-D6C8-2C45-B19B-C85C8186A241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FAE58C11-7699-7D48-BC93-F583C9E5E40D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80AA8190-FCEC-DF44-9F5A-10095FB162EC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768B8A4F-3496-5B43-8E20-569DE91627CB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7C307A14-4347-714F-9635-2188B14053F6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xmlns="" id="{D7F839E2-1874-E14B-B9AE-C8EDD5809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2645219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bg>
      <p:bgPr>
        <a:gradFill>
          <a:gsLst>
            <a:gs pos="0">
              <a:srgbClr val="3EA9C1"/>
            </a:gs>
            <a:gs pos="100000">
              <a:srgbClr val="034EA2"/>
            </a:gs>
          </a:gsLst>
          <a:lin ang="10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7D3AAA28-FEA8-F249-8C46-A1D9B8007B13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4E337708-4B47-6A4D-A778-1A9A1C2998A5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084CFB43-A9C1-9E4A-99E5-F2E03F726208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E7D9DA35-3C5D-C940-ACA0-E14928613982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74A8F42C-1C2B-DC4D-8DCE-BE6E4CCFEFCE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7C7876C1-57B3-8949-B0D9-E5AD7654E256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xmlns="" id="{9B36B756-1EFD-8542-A4AC-B957DB008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xmlns="" id="{6F021668-ABFC-DF4D-AD1B-E4EBE1BE3048}"/>
              </a:ext>
            </a:extLst>
          </p:cNvPr>
          <p:cNvSpPr txBox="1">
            <a:spLocks/>
          </p:cNvSpPr>
          <p:nvPr userDrawn="1"/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4E955BCA-127F-1747-9BB8-7DB78C582DF5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723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bg>
      <p:bgPr>
        <a:solidFill>
          <a:srgbClr val="F371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D05DAED6-FABE-0348-A0EC-10445981CC05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202DDD32-343F-244B-AE10-ECD5984E08C5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558CDBB3-514A-EA4D-A65A-923A52654281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A6C3288D-3C42-C444-A377-A39683C4DFCD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1515EF48-46AB-EB40-AEC8-384AB0AB635D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EAF8D4DE-5470-E547-BDF8-909AF456C069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xmlns="" id="{0B423D82-B217-F24D-9A4B-51E3223C7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xmlns="" id="{F9B4AE42-994A-3445-A045-ECB259BE3B96}"/>
              </a:ext>
            </a:extLst>
          </p:cNvPr>
          <p:cNvSpPr txBox="1">
            <a:spLocks/>
          </p:cNvSpPr>
          <p:nvPr userDrawn="1"/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xmlns="" id="{10470A95-B716-5F46-9278-41BECDD385DC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153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B32EEAE7-A53A-8540-823B-1A5B586202B8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EA9E292F-D15B-3440-BFF3-EED8802880FB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5A3519CF-8166-9E42-8146-B6397D55AFAA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2A8C4D0A-95C4-5E49-A977-8A1BC8922F1C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97968C13-89E8-4D45-9D89-7098A62AE4AC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BA1EF8AC-6BF2-5543-8AA6-186E6A781219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xmlns="" id="{7005A36C-3143-D84B-84B4-F891BB150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5" name="Slide Number Placeholder 3">
            <a:extLst>
              <a:ext uri="{FF2B5EF4-FFF2-40B4-BE49-F238E27FC236}">
                <a16:creationId xmlns:a16="http://schemas.microsoft.com/office/drawing/2014/main" xmlns="" id="{AAF25899-1F00-A841-8F4B-2A9601DD1325}"/>
              </a:ext>
            </a:extLst>
          </p:cNvPr>
          <p:cNvSpPr txBox="1">
            <a:spLocks/>
          </p:cNvSpPr>
          <p:nvPr userDrawn="1"/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xmlns="" id="{C451E643-497F-0546-B045-5080C05B28C4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724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Blank"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xmlns="" id="{3831E717-6F65-B14B-A854-F3079D6FA43D}"/>
              </a:ext>
            </a:extLst>
          </p:cNvPr>
          <p:cNvSpPr/>
          <p:nvPr userDrawn="1"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DBFF991D-922B-BD4C-822C-9BF7D5E9CA2F}"/>
              </a:ext>
            </a:extLst>
          </p:cNvPr>
          <p:cNvSpPr/>
          <p:nvPr userDrawn="1"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3E288FF5-FB11-2D4C-9263-0722A01A70F3}"/>
              </a:ext>
            </a:extLst>
          </p:cNvPr>
          <p:cNvSpPr/>
          <p:nvPr userDrawn="1"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FE27A1BA-8FA6-5042-AF5E-3DC09C5DBC34}"/>
              </a:ext>
            </a:extLst>
          </p:cNvPr>
          <p:cNvSpPr/>
          <p:nvPr userDrawn="1"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70E9A48A-826B-DD48-B0AC-5902E8C234FA}"/>
              </a:ext>
            </a:extLst>
          </p:cNvPr>
          <p:cNvSpPr/>
          <p:nvPr userDrawn="1"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A3065AE7-E2E1-4247-A38D-6FD592E308B4}"/>
              </a:ext>
            </a:extLst>
          </p:cNvPr>
          <p:cNvSpPr/>
          <p:nvPr userDrawn="1"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xmlns="" id="{F50E99BC-F599-F045-9C5F-F182A291F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875" y="6415503"/>
            <a:ext cx="596198" cy="251969"/>
          </a:xfrm>
          <a:prstGeom prst="rect">
            <a:avLst/>
          </a:prstGeom>
        </p:spPr>
        <p:txBody>
          <a:bodyPr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E012F146-47F9-A646-B182-8CC39B8AD32B}" type="slidenum">
              <a:rPr lang="x-none" smtClean="0"/>
              <a:pPr/>
              <a:t>‹#›</a:t>
            </a:fld>
            <a:endParaRPr lang="x-none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E1187FFA-5693-384A-B7D7-421716AFCC1B}"/>
              </a:ext>
            </a:extLst>
          </p:cNvPr>
          <p:cNvSpPr/>
          <p:nvPr userDrawn="1"/>
        </p:nvSpPr>
        <p:spPr>
          <a:xfrm>
            <a:off x="-426720" y="5893631"/>
            <a:ext cx="266700" cy="685815"/>
          </a:xfrm>
          <a:prstGeom prst="roundRect">
            <a:avLst>
              <a:gd name="adj" fmla="val 8511"/>
            </a:avLst>
          </a:prstGeom>
          <a:solidFill>
            <a:srgbClr val="B5B5B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1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239270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FPT SOFTWARE – SLIDE MASTER</a:t>
            </a:r>
          </a:p>
        </p:txBody>
      </p:sp>
    </p:spTree>
    <p:extLst>
      <p:ext uri="{BB962C8B-B14F-4D97-AF65-F5344CB8AC3E}">
        <p14:creationId xmlns:p14="http://schemas.microsoft.com/office/powerpoint/2010/main" val="24554945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63" r:id="rId3"/>
    <p:sldLayoutId id="2147483662" r:id="rId4"/>
    <p:sldLayoutId id="2147483667" r:id="rId5"/>
    <p:sldLayoutId id="2147483659" r:id="rId6"/>
    <p:sldLayoutId id="2147483660" r:id="rId7"/>
    <p:sldLayoutId id="2147483652" r:id="rId8"/>
    <p:sldLayoutId id="2147483665" r:id="rId9"/>
    <p:sldLayoutId id="2147483658" r:id="rId10"/>
    <p:sldLayoutId id="2147483657" r:id="rId11"/>
    <p:sldLayoutId id="2147483664" r:id="rId12"/>
    <p:sldLayoutId id="2147483666" r:id="rId13"/>
    <p:sldLayoutId id="2147483661" r:id="rId14"/>
    <p:sldLayoutId id="2147483656" r:id="rId15"/>
    <p:sldLayoutId id="2147483651" r:id="rId16"/>
    <p:sldLayoutId id="2147483655" r:id="rId17"/>
    <p:sldLayoutId id="2147483649" r:id="rId18"/>
    <p:sldLayoutId id="2147483668" r:id="rId19"/>
    <p:sldLayoutId id="2147483670" r:id="rId20"/>
    <p:sldLayoutId id="2147483671" r:id="rId21"/>
    <p:sldLayoutId id="2147483688" r:id="rId22"/>
    <p:sldLayoutId id="2147483687" r:id="rId23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 baseline="0">
          <a:solidFill>
            <a:schemeClr val="tx1"/>
          </a:solidFill>
          <a:latin typeface="BR Omega VN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6FB9B2D9-F103-7E49-9BEF-782EA3D7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Dimensions Exercise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89E0E61-9F50-8A48-8250-81DDECF8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1</a:t>
            </a:fld>
            <a:endParaRPr lang="x-none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8D5A56E2-2765-F63E-E6D2-A26816096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4795" y="1118429"/>
            <a:ext cx="11595802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1. Get information about United Kingdom customers with Country Region Code of GB including </a:t>
            </a:r>
            <a:r>
              <a:rPr lang="en-US" altLang="en-US" sz="20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columns: </a:t>
            </a:r>
            <a:r>
              <a:rPr lang="en-US" altLang="en-US" sz="2000" b="1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FullName</a:t>
            </a:r>
            <a:r>
              <a:rPr lang="en-US" altLang="en-US" sz="2000" b="1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000" b="1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BirthDate</a:t>
            </a:r>
            <a:r>
              <a:rPr lang="en-US" altLang="en-US" sz="2000" b="1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Gender, </a:t>
            </a:r>
            <a:r>
              <a:rPr lang="en-US" altLang="en-US" sz="2000" b="1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EmailAddress</a:t>
            </a:r>
            <a:r>
              <a:rPr lang="en-US" altLang="en-US" sz="2000" b="1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Education (English), Phone, AddressLine1, AddressLine2</a:t>
            </a:r>
            <a:endParaRPr kumimoji="0" lang="en-US" altLang="en-US" sz="2000" b="1" i="1" u="none" strike="noStrike" cap="none" normalizeH="0" baseline="0" dirty="0">
              <a:ln>
                <a:noFill/>
              </a:ln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A992F07D-6589-715D-79A6-4112A57A3D97}"/>
              </a:ext>
            </a:extLst>
          </p:cNvPr>
          <p:cNvSpPr txBox="1"/>
          <p:nvPr/>
        </p:nvSpPr>
        <p:spPr>
          <a:xfrm>
            <a:off x="824156" y="1858470"/>
            <a:ext cx="1085708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i="1" dirty="0">
                <a:solidFill>
                  <a:schemeClr val="accent5"/>
                </a:solidFill>
              </a:rPr>
              <a:t>Note: </a:t>
            </a:r>
            <a:r>
              <a:rPr lang="en-US" i="1" dirty="0" err="1">
                <a:solidFill>
                  <a:schemeClr val="accent5"/>
                </a:solidFill>
              </a:rPr>
              <a:t>FullName</a:t>
            </a:r>
            <a:r>
              <a:rPr lang="en-US" i="1" dirty="0">
                <a:solidFill>
                  <a:schemeClr val="accent5"/>
                </a:solidFill>
              </a:rPr>
              <a:t> combines from FirstName, </a:t>
            </a:r>
            <a:r>
              <a:rPr lang="en-US" i="1" dirty="0" err="1">
                <a:solidFill>
                  <a:schemeClr val="accent5"/>
                </a:solidFill>
              </a:rPr>
              <a:t>MiddleName</a:t>
            </a:r>
            <a:r>
              <a:rPr lang="en-US" i="1" dirty="0">
                <a:solidFill>
                  <a:schemeClr val="accent5"/>
                </a:solidFill>
              </a:rPr>
              <a:t>, </a:t>
            </a:r>
            <a:r>
              <a:rPr lang="en-US" i="1" dirty="0" err="1">
                <a:solidFill>
                  <a:schemeClr val="accent5"/>
                </a:solidFill>
              </a:rPr>
              <a:t>LastName</a:t>
            </a:r>
            <a:r>
              <a:rPr lang="en-US" i="1" dirty="0">
                <a:solidFill>
                  <a:schemeClr val="accent5"/>
                </a:solidFill>
              </a:rPr>
              <a:t> Gender includes F and M, if F shows as Female, M shows as Male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97973EA-871F-1225-1DB5-CDD2D7DFDE61}"/>
              </a:ext>
            </a:extLst>
          </p:cNvPr>
          <p:cNvSpPr txBox="1"/>
          <p:nvPr/>
        </p:nvSpPr>
        <p:spPr>
          <a:xfrm>
            <a:off x="454795" y="2594269"/>
            <a:ext cx="72934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</a:rPr>
              <a:t>C</a:t>
            </a:r>
            <a:r>
              <a:rPr 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ontent: CONCAT(), ALIAS, Trinitarian operator, Join, </a:t>
            </a:r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</a:rPr>
              <a:t>Where</a:t>
            </a:r>
            <a:endParaRPr lang="en-US" b="0" i="0" dirty="0">
              <a:solidFill>
                <a:schemeClr val="accent5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Picture 3" descr="A picture containing calendar&#10;&#10;Description automatically generated">
            <a:extLst>
              <a:ext uri="{FF2B5EF4-FFF2-40B4-BE49-F238E27FC236}">
                <a16:creationId xmlns:a16="http://schemas.microsoft.com/office/drawing/2014/main" xmlns="" id="{645F2DDC-9B95-6C09-C2DC-85A79449B7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417" y="2944573"/>
            <a:ext cx="10687163" cy="17002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01417" y="4841545"/>
            <a:ext cx="11079819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select </a:t>
            </a:r>
            <a:r>
              <a:rPr lang="en-US" dirty="0" err="1">
                <a:solidFill>
                  <a:schemeClr val="accent5"/>
                </a:solidFill>
              </a:rPr>
              <a:t>Concat</a:t>
            </a:r>
            <a:r>
              <a:rPr lang="en-US" dirty="0">
                <a:solidFill>
                  <a:schemeClr val="accent5"/>
                </a:solidFill>
              </a:rPr>
              <a:t>(</a:t>
            </a:r>
            <a:r>
              <a:rPr lang="en-US" dirty="0" err="1">
                <a:solidFill>
                  <a:schemeClr val="accent5"/>
                </a:solidFill>
              </a:rPr>
              <a:t>FirstName</a:t>
            </a:r>
            <a:r>
              <a:rPr lang="en-US" dirty="0">
                <a:solidFill>
                  <a:schemeClr val="accent5"/>
                </a:solidFill>
              </a:rPr>
              <a:t>,' ',</a:t>
            </a:r>
            <a:r>
              <a:rPr lang="en-US" dirty="0" err="1">
                <a:solidFill>
                  <a:schemeClr val="accent5"/>
                </a:solidFill>
              </a:rPr>
              <a:t>MiddleName</a:t>
            </a:r>
            <a:r>
              <a:rPr lang="en-US" dirty="0">
                <a:solidFill>
                  <a:schemeClr val="accent5"/>
                </a:solidFill>
              </a:rPr>
              <a:t>,' ',</a:t>
            </a:r>
            <a:r>
              <a:rPr lang="en-US" dirty="0" err="1">
                <a:solidFill>
                  <a:schemeClr val="accent5"/>
                </a:solidFill>
              </a:rPr>
              <a:t>LastName</a:t>
            </a:r>
            <a:r>
              <a:rPr lang="en-US" dirty="0">
                <a:solidFill>
                  <a:schemeClr val="accent5"/>
                </a:solidFill>
              </a:rPr>
              <a:t>) as '</a:t>
            </a:r>
            <a:r>
              <a:rPr lang="en-US" dirty="0" err="1">
                <a:solidFill>
                  <a:schemeClr val="accent5"/>
                </a:solidFill>
              </a:rPr>
              <a:t>Fullname</a:t>
            </a:r>
            <a:r>
              <a:rPr lang="en-US" dirty="0">
                <a:solidFill>
                  <a:schemeClr val="accent5"/>
                </a:solidFill>
              </a:rPr>
              <a:t>', </a:t>
            </a:r>
            <a:r>
              <a:rPr lang="en-US" dirty="0" err="1">
                <a:solidFill>
                  <a:schemeClr val="accent5"/>
                </a:solidFill>
              </a:rPr>
              <a:t>BirthDate</a:t>
            </a:r>
            <a:r>
              <a:rPr lang="en-US" dirty="0">
                <a:solidFill>
                  <a:schemeClr val="accent5"/>
                </a:solidFill>
              </a:rPr>
              <a:t>,</a:t>
            </a:r>
          </a:p>
          <a:p>
            <a:r>
              <a:rPr lang="en-US" dirty="0">
                <a:solidFill>
                  <a:schemeClr val="accent5"/>
                </a:solidFill>
              </a:rPr>
              <a:t> Case when Gender = 'M' then 'Male' when Gender = 'F' then 'Female' end as 'Gender'</a:t>
            </a:r>
          </a:p>
          <a:p>
            <a:r>
              <a:rPr lang="en-US" dirty="0">
                <a:solidFill>
                  <a:schemeClr val="accent5"/>
                </a:solidFill>
              </a:rPr>
              <a:t>,</a:t>
            </a:r>
            <a:r>
              <a:rPr lang="en-US" dirty="0" err="1">
                <a:solidFill>
                  <a:schemeClr val="accent5"/>
                </a:solidFill>
              </a:rPr>
              <a:t>EmailAddress</a:t>
            </a:r>
            <a:r>
              <a:rPr lang="en-US" dirty="0">
                <a:solidFill>
                  <a:schemeClr val="accent5"/>
                </a:solidFill>
              </a:rPr>
              <a:t>, </a:t>
            </a:r>
            <a:r>
              <a:rPr lang="en-US" dirty="0" err="1">
                <a:solidFill>
                  <a:schemeClr val="accent5"/>
                </a:solidFill>
              </a:rPr>
              <a:t>EnglishEducation</a:t>
            </a:r>
            <a:r>
              <a:rPr lang="en-US" dirty="0">
                <a:solidFill>
                  <a:schemeClr val="accent5"/>
                </a:solidFill>
              </a:rPr>
              <a:t> as 'Education', Phone, AddressLine1,AddressLine2</a:t>
            </a:r>
          </a:p>
          <a:p>
            <a:r>
              <a:rPr lang="en-US" dirty="0">
                <a:solidFill>
                  <a:schemeClr val="accent5"/>
                </a:solidFill>
              </a:rPr>
              <a:t>from </a:t>
            </a:r>
            <a:r>
              <a:rPr lang="en-US" dirty="0" err="1">
                <a:solidFill>
                  <a:schemeClr val="accent5"/>
                </a:solidFill>
              </a:rPr>
              <a:t>DimCustomer</a:t>
            </a:r>
            <a:r>
              <a:rPr lang="en-US" dirty="0">
                <a:solidFill>
                  <a:schemeClr val="accent5"/>
                </a:solidFill>
              </a:rPr>
              <a:t> inner join </a:t>
            </a:r>
            <a:r>
              <a:rPr lang="en-US" dirty="0" err="1">
                <a:solidFill>
                  <a:schemeClr val="accent5"/>
                </a:solidFill>
              </a:rPr>
              <a:t>DimGeography</a:t>
            </a:r>
            <a:r>
              <a:rPr lang="en-US" dirty="0">
                <a:solidFill>
                  <a:schemeClr val="accent5"/>
                </a:solidFill>
              </a:rPr>
              <a:t> on </a:t>
            </a:r>
            <a:r>
              <a:rPr lang="en-US" dirty="0" err="1">
                <a:solidFill>
                  <a:schemeClr val="accent5"/>
                </a:solidFill>
              </a:rPr>
              <a:t>DimCustomer.GeographyKey</a:t>
            </a:r>
            <a:r>
              <a:rPr lang="en-US" dirty="0">
                <a:solidFill>
                  <a:schemeClr val="accent5"/>
                </a:solidFill>
              </a:rPr>
              <a:t>= </a:t>
            </a:r>
            <a:r>
              <a:rPr lang="en-US" dirty="0" err="1">
                <a:solidFill>
                  <a:schemeClr val="accent5"/>
                </a:solidFill>
              </a:rPr>
              <a:t>DimGeography.GeographyKey</a:t>
            </a:r>
            <a:r>
              <a:rPr lang="en-US" dirty="0">
                <a:solidFill>
                  <a:schemeClr val="accent5"/>
                </a:solidFill>
              </a:rPr>
              <a:t> where </a:t>
            </a:r>
          </a:p>
          <a:p>
            <a:r>
              <a:rPr lang="en-US" dirty="0" err="1">
                <a:solidFill>
                  <a:schemeClr val="accent5"/>
                </a:solidFill>
              </a:rPr>
              <a:t>DimGeography.EnglishCountryRegionName</a:t>
            </a:r>
            <a:r>
              <a:rPr lang="en-US" dirty="0">
                <a:solidFill>
                  <a:schemeClr val="accent5"/>
                </a:solidFill>
              </a:rPr>
              <a:t>='United Kingdom'</a:t>
            </a:r>
          </a:p>
          <a:p>
            <a:r>
              <a:rPr lang="en-US" dirty="0">
                <a:solidFill>
                  <a:schemeClr val="accent5"/>
                </a:solidFill>
              </a:rPr>
              <a:t>and </a:t>
            </a:r>
            <a:r>
              <a:rPr lang="en-US" dirty="0" err="1">
                <a:solidFill>
                  <a:schemeClr val="accent5"/>
                </a:solidFill>
              </a:rPr>
              <a:t>DimGeography.CountryRegionCode</a:t>
            </a:r>
            <a:r>
              <a:rPr lang="en-US" dirty="0">
                <a:solidFill>
                  <a:schemeClr val="accent5"/>
                </a:solidFill>
              </a:rPr>
              <a:t>='GB'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5539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10</a:t>
            </a:fld>
            <a:endParaRPr lang="x-none"/>
          </a:p>
        </p:txBody>
      </p:sp>
      <p:sp>
        <p:nvSpPr>
          <p:cNvPr id="4" name="Rectangle 3"/>
          <p:cNvSpPr/>
          <p:nvPr/>
        </p:nvSpPr>
        <p:spPr>
          <a:xfrm>
            <a:off x="1627465" y="1483203"/>
            <a:ext cx="936211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SELECT </a:t>
            </a:r>
          </a:p>
          <a:p>
            <a:r>
              <a:rPr lang="en-US" dirty="0" err="1"/>
              <a:t>EnglishProductName</a:t>
            </a:r>
            <a:r>
              <a:rPr lang="en-US" dirty="0"/>
              <a:t>,</a:t>
            </a:r>
          </a:p>
          <a:p>
            <a:r>
              <a:rPr lang="en-US" dirty="0" err="1"/>
              <a:t>ModelName</a:t>
            </a:r>
            <a:r>
              <a:rPr lang="en-US" dirty="0"/>
              <a:t>,</a:t>
            </a:r>
          </a:p>
          <a:p>
            <a:r>
              <a:rPr lang="en-US" dirty="0" err="1"/>
              <a:t>dc.EnglishProductCategoryName</a:t>
            </a:r>
            <a:r>
              <a:rPr lang="en-US" dirty="0"/>
              <a:t> as '</a:t>
            </a:r>
            <a:r>
              <a:rPr lang="en-US" dirty="0" err="1"/>
              <a:t>ProductCategoryName</a:t>
            </a:r>
            <a:r>
              <a:rPr lang="en-US" dirty="0"/>
              <a:t>',</a:t>
            </a:r>
          </a:p>
          <a:p>
            <a:r>
              <a:rPr lang="en-US" dirty="0" err="1"/>
              <a:t>EnglishProductSubcategoryName</a:t>
            </a:r>
            <a:r>
              <a:rPr lang="en-US" dirty="0"/>
              <a:t> as '</a:t>
            </a:r>
            <a:r>
              <a:rPr lang="en-US" dirty="0" err="1"/>
              <a:t>ProductSubcategoryName</a:t>
            </a:r>
            <a:r>
              <a:rPr lang="en-US" dirty="0"/>
              <a:t>',</a:t>
            </a:r>
          </a:p>
          <a:p>
            <a:r>
              <a:rPr lang="en-US" dirty="0" err="1"/>
              <a:t>fpi.UnitsBalance</a:t>
            </a:r>
            <a:r>
              <a:rPr lang="en-US" dirty="0"/>
              <a:t>,</a:t>
            </a:r>
          </a:p>
          <a:p>
            <a:r>
              <a:rPr lang="en-US" dirty="0" err="1"/>
              <a:t>fpi.UnitCost</a:t>
            </a:r>
            <a:endParaRPr lang="en-US" dirty="0"/>
          </a:p>
          <a:p>
            <a:r>
              <a:rPr lang="en-US" dirty="0"/>
              <a:t>from  </a:t>
            </a:r>
            <a:r>
              <a:rPr lang="en-US" dirty="0" err="1"/>
              <a:t>DimProduct</a:t>
            </a:r>
            <a:r>
              <a:rPr lang="en-US" dirty="0"/>
              <a:t> </a:t>
            </a:r>
            <a:r>
              <a:rPr lang="en-US" dirty="0" err="1"/>
              <a:t>dp</a:t>
            </a:r>
            <a:r>
              <a:rPr lang="en-US" dirty="0"/>
              <a:t> </a:t>
            </a:r>
          </a:p>
          <a:p>
            <a:r>
              <a:rPr lang="en-US" dirty="0"/>
              <a:t>inner join </a:t>
            </a:r>
            <a:r>
              <a:rPr lang="en-US" dirty="0" err="1"/>
              <a:t>DimProductSubcategory</a:t>
            </a:r>
            <a:r>
              <a:rPr lang="en-US" dirty="0"/>
              <a:t> </a:t>
            </a:r>
            <a:r>
              <a:rPr lang="en-US" dirty="0" err="1"/>
              <a:t>dpc</a:t>
            </a:r>
            <a:r>
              <a:rPr lang="en-US" dirty="0"/>
              <a:t> on </a:t>
            </a:r>
            <a:r>
              <a:rPr lang="en-US" dirty="0" err="1"/>
              <a:t>dp.ProductSubcategoryKey</a:t>
            </a:r>
            <a:r>
              <a:rPr lang="en-US" dirty="0"/>
              <a:t> = </a:t>
            </a:r>
            <a:r>
              <a:rPr lang="en-US" dirty="0" err="1"/>
              <a:t>dpc.ProductSubcategoryKey</a:t>
            </a:r>
            <a:r>
              <a:rPr lang="en-US" dirty="0"/>
              <a:t> </a:t>
            </a:r>
          </a:p>
          <a:p>
            <a:r>
              <a:rPr lang="en-US" dirty="0"/>
              <a:t>inner join </a:t>
            </a:r>
            <a:r>
              <a:rPr lang="en-US" dirty="0" err="1"/>
              <a:t>DimProductCategory</a:t>
            </a:r>
            <a:r>
              <a:rPr lang="en-US" dirty="0"/>
              <a:t> dc on </a:t>
            </a:r>
            <a:r>
              <a:rPr lang="en-US" dirty="0" err="1"/>
              <a:t>dc.ProductCategoryKey</a:t>
            </a:r>
            <a:r>
              <a:rPr lang="en-US" dirty="0"/>
              <a:t>=</a:t>
            </a:r>
            <a:r>
              <a:rPr lang="en-US" dirty="0" err="1"/>
              <a:t>dpc.ProductCategoryKey</a:t>
            </a:r>
            <a:endParaRPr lang="en-US" dirty="0"/>
          </a:p>
          <a:p>
            <a:r>
              <a:rPr lang="en-US" dirty="0"/>
              <a:t>inner join </a:t>
            </a:r>
            <a:r>
              <a:rPr lang="en-US" dirty="0" err="1"/>
              <a:t>FactProductInventory</a:t>
            </a:r>
            <a:r>
              <a:rPr lang="en-US" dirty="0"/>
              <a:t> </a:t>
            </a:r>
            <a:r>
              <a:rPr lang="en-US" dirty="0" err="1"/>
              <a:t>fpi</a:t>
            </a:r>
            <a:r>
              <a:rPr lang="en-US" dirty="0"/>
              <a:t> on </a:t>
            </a:r>
            <a:r>
              <a:rPr lang="en-US" dirty="0" err="1"/>
              <a:t>fpi.ProductKey</a:t>
            </a:r>
            <a:r>
              <a:rPr lang="en-US" dirty="0"/>
              <a:t>=</a:t>
            </a:r>
            <a:r>
              <a:rPr lang="en-US" dirty="0" err="1"/>
              <a:t>dp.ProductKey</a:t>
            </a:r>
            <a:endParaRPr lang="en-US" dirty="0"/>
          </a:p>
          <a:p>
            <a:r>
              <a:rPr lang="en-US" dirty="0"/>
              <a:t>inner join </a:t>
            </a:r>
            <a:r>
              <a:rPr lang="en-US" dirty="0" err="1"/>
              <a:t>DimDate</a:t>
            </a:r>
            <a:r>
              <a:rPr lang="en-US" dirty="0"/>
              <a:t> </a:t>
            </a:r>
            <a:r>
              <a:rPr lang="en-US" dirty="0" err="1"/>
              <a:t>dd</a:t>
            </a:r>
            <a:r>
              <a:rPr lang="en-US" dirty="0"/>
              <a:t> on </a:t>
            </a:r>
            <a:r>
              <a:rPr lang="en-US" dirty="0" err="1"/>
              <a:t>fpi.DateKey</a:t>
            </a:r>
            <a:r>
              <a:rPr lang="en-US" dirty="0"/>
              <a:t> = </a:t>
            </a:r>
            <a:r>
              <a:rPr lang="en-US" dirty="0" err="1"/>
              <a:t>dd.DateKey</a:t>
            </a:r>
            <a:endParaRPr lang="en-US" dirty="0"/>
          </a:p>
          <a:p>
            <a:r>
              <a:rPr lang="en-US" dirty="0"/>
              <a:t>ORDER BY</a:t>
            </a:r>
          </a:p>
          <a:p>
            <a:r>
              <a:rPr lang="en-US" dirty="0"/>
              <a:t> </a:t>
            </a:r>
            <a:r>
              <a:rPr lang="en-US" dirty="0" err="1"/>
              <a:t>fpi.DateKey</a:t>
            </a:r>
            <a:r>
              <a:rPr lang="en-US" dirty="0"/>
              <a:t> </a:t>
            </a:r>
            <a:r>
              <a:rPr lang="en-US" dirty="0" err="1"/>
              <a:t>desc</a:t>
            </a:r>
            <a:r>
              <a:rPr lang="en-US" dirty="0"/>
              <a:t>,</a:t>
            </a:r>
          </a:p>
          <a:p>
            <a:r>
              <a:rPr lang="en-US" dirty="0"/>
              <a:t> </a:t>
            </a:r>
            <a:r>
              <a:rPr lang="en-US" dirty="0" err="1"/>
              <a:t>fpi.UnitCost</a:t>
            </a:r>
            <a:r>
              <a:rPr lang="en-US" dirty="0"/>
              <a:t> DESC;</a:t>
            </a:r>
          </a:p>
        </p:txBody>
      </p:sp>
    </p:spTree>
    <p:extLst>
      <p:ext uri="{BB962C8B-B14F-4D97-AF65-F5344CB8AC3E}">
        <p14:creationId xmlns:p14="http://schemas.microsoft.com/office/powerpoint/2010/main" val="22732660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0CE9117A-8F0F-D74C-BDFE-9DB94C7D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Sales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DAA7B28-82A3-B24E-8FE5-20CE0CAF0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11</a:t>
            </a:fld>
            <a:endParaRPr lang="x-non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E68F8D9-CBBE-27E1-5275-6689E929B9FD}"/>
              </a:ext>
            </a:extLst>
          </p:cNvPr>
          <p:cNvSpPr txBox="1"/>
          <p:nvPr/>
        </p:nvSpPr>
        <p:spPr>
          <a:xfrm>
            <a:off x="525780" y="1118429"/>
            <a:ext cx="6306532" cy="463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1" i="0" u="none" strike="noStrike" dirty="0">
                <a:solidFill>
                  <a:schemeClr val="accent5"/>
                </a:solidFill>
                <a:effectLst/>
                <a:latin typeface="Open Sans" panose="020B0606030504020204" pitchFamily="34" charset="0"/>
              </a:rPr>
              <a:t>Internet Sales</a:t>
            </a:r>
            <a:endParaRPr lang="en-US" b="1" i="0" dirty="0">
              <a:solidFill>
                <a:schemeClr val="accent5"/>
              </a:solidFill>
              <a:effectLst/>
              <a:latin typeface="Open Sans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E773107-AC39-9DF2-9996-F326B3D65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516" y="1164222"/>
            <a:ext cx="5708341" cy="550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224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6FB9B2D9-F103-7E49-9BEF-782EA3D7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Inventory Exercise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89E0E61-9F50-8A48-8250-81DDECF8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12</a:t>
            </a:fld>
            <a:endParaRPr lang="x-none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8D5A56E2-2765-F63E-E6D2-A26816096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099" y="1026097"/>
            <a:ext cx="11595802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en-US" altLang="en-US" sz="20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Get the Internet Sales invoice details of the product whose English Name is "Road-150 Red, 48" including the following columns:</a:t>
            </a:r>
          </a:p>
          <a:p>
            <a:pPr lvl="0"/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SalesOrderNumber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SalesOrderLineNumber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CustomerName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ProductName,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OrderQuantity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UnitPrice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DiscountAmount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SalesAmount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ProductStandardCost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TotalProductCost</a:t>
            </a:r>
            <a:endParaRPr kumimoji="0" lang="en-US" altLang="en-US" sz="2000" i="1" u="none" strike="noStrike" cap="none" normalizeH="0" baseline="0" dirty="0">
              <a:ln>
                <a:noFill/>
              </a:ln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xmlns="" id="{D303B644-69B1-498B-C802-E11F2EB778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536" y="2965539"/>
            <a:ext cx="11398928" cy="175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9276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13</a:t>
            </a:fld>
            <a:endParaRPr lang="x-none"/>
          </a:p>
        </p:txBody>
      </p:sp>
      <p:sp>
        <p:nvSpPr>
          <p:cNvPr id="4" name="Rectangle 3"/>
          <p:cNvSpPr/>
          <p:nvPr/>
        </p:nvSpPr>
        <p:spPr>
          <a:xfrm>
            <a:off x="3048000" y="1720840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select </a:t>
            </a:r>
            <a:r>
              <a:rPr lang="en-US" dirty="0" err="1">
                <a:solidFill>
                  <a:schemeClr val="accent5"/>
                </a:solidFill>
              </a:rPr>
              <a:t>SalesOrderNumber</a:t>
            </a:r>
            <a:r>
              <a:rPr lang="en-US" dirty="0">
                <a:solidFill>
                  <a:schemeClr val="accent5"/>
                </a:solidFill>
              </a:rPr>
              <a:t>, </a:t>
            </a:r>
            <a:r>
              <a:rPr lang="en-US" dirty="0" err="1">
                <a:solidFill>
                  <a:schemeClr val="accent5"/>
                </a:solidFill>
              </a:rPr>
              <a:t>SalesOrderLineNumber</a:t>
            </a:r>
            <a:r>
              <a:rPr lang="en-US" dirty="0">
                <a:solidFill>
                  <a:schemeClr val="accent5"/>
                </a:solidFill>
              </a:rPr>
              <a:t>, CONCAT(</a:t>
            </a:r>
            <a:r>
              <a:rPr lang="en-US" dirty="0" err="1">
                <a:solidFill>
                  <a:schemeClr val="accent5"/>
                </a:solidFill>
              </a:rPr>
              <a:t>FirstName</a:t>
            </a:r>
            <a:r>
              <a:rPr lang="en-US" dirty="0">
                <a:solidFill>
                  <a:schemeClr val="accent5"/>
                </a:solidFill>
              </a:rPr>
              <a:t>,' ',</a:t>
            </a:r>
            <a:r>
              <a:rPr lang="en-US" dirty="0" err="1">
                <a:solidFill>
                  <a:schemeClr val="accent5"/>
                </a:solidFill>
              </a:rPr>
              <a:t>MiddleName</a:t>
            </a:r>
            <a:r>
              <a:rPr lang="en-US" dirty="0">
                <a:solidFill>
                  <a:schemeClr val="accent5"/>
                </a:solidFill>
              </a:rPr>
              <a:t>, ' ',</a:t>
            </a:r>
            <a:r>
              <a:rPr lang="en-US" dirty="0" err="1">
                <a:solidFill>
                  <a:schemeClr val="accent5"/>
                </a:solidFill>
              </a:rPr>
              <a:t>LastName</a:t>
            </a:r>
            <a:r>
              <a:rPr lang="en-US" dirty="0">
                <a:solidFill>
                  <a:schemeClr val="accent5"/>
                </a:solidFill>
              </a:rPr>
              <a:t>) as </a:t>
            </a:r>
            <a:r>
              <a:rPr lang="en-US" dirty="0" err="1">
                <a:solidFill>
                  <a:schemeClr val="accent5"/>
                </a:solidFill>
              </a:rPr>
              <a:t>CustomerName</a:t>
            </a:r>
            <a:r>
              <a:rPr lang="en-US" dirty="0">
                <a:solidFill>
                  <a:schemeClr val="accent5"/>
                </a:solidFill>
              </a:rPr>
              <a:t>, </a:t>
            </a:r>
            <a:r>
              <a:rPr lang="en-US" dirty="0" err="1">
                <a:solidFill>
                  <a:schemeClr val="accent5"/>
                </a:solidFill>
              </a:rPr>
              <a:t>dp.EnglishProductName</a:t>
            </a:r>
            <a:r>
              <a:rPr lang="en-US" dirty="0">
                <a:solidFill>
                  <a:schemeClr val="accent5"/>
                </a:solidFill>
              </a:rPr>
              <a:t> as </a:t>
            </a:r>
            <a:r>
              <a:rPr lang="en-US" dirty="0" err="1">
                <a:solidFill>
                  <a:schemeClr val="accent5"/>
                </a:solidFill>
              </a:rPr>
              <a:t>ProductName</a:t>
            </a:r>
            <a:r>
              <a:rPr lang="en-US" dirty="0">
                <a:solidFill>
                  <a:schemeClr val="accent5"/>
                </a:solidFill>
              </a:rPr>
              <a:t>,</a:t>
            </a:r>
          </a:p>
          <a:p>
            <a:r>
              <a:rPr lang="en-US" dirty="0" err="1">
                <a:solidFill>
                  <a:schemeClr val="accent5"/>
                </a:solidFill>
              </a:rPr>
              <a:t>OrderQuantity</a:t>
            </a:r>
            <a:r>
              <a:rPr lang="en-US" dirty="0">
                <a:solidFill>
                  <a:schemeClr val="accent5"/>
                </a:solidFill>
              </a:rPr>
              <a:t>, </a:t>
            </a:r>
            <a:r>
              <a:rPr lang="en-US" dirty="0" err="1">
                <a:solidFill>
                  <a:schemeClr val="accent5"/>
                </a:solidFill>
              </a:rPr>
              <a:t>UnitPrice</a:t>
            </a:r>
            <a:r>
              <a:rPr lang="en-US" dirty="0">
                <a:solidFill>
                  <a:schemeClr val="accent5"/>
                </a:solidFill>
              </a:rPr>
              <a:t>, </a:t>
            </a:r>
            <a:r>
              <a:rPr lang="en-US" dirty="0" err="1">
                <a:solidFill>
                  <a:schemeClr val="accent5"/>
                </a:solidFill>
              </a:rPr>
              <a:t>DiscountAmount</a:t>
            </a:r>
            <a:r>
              <a:rPr lang="en-US" dirty="0">
                <a:solidFill>
                  <a:schemeClr val="accent5"/>
                </a:solidFill>
              </a:rPr>
              <a:t>, </a:t>
            </a:r>
            <a:r>
              <a:rPr lang="en-US" dirty="0" err="1">
                <a:solidFill>
                  <a:schemeClr val="accent5"/>
                </a:solidFill>
              </a:rPr>
              <a:t>SalesAmount</a:t>
            </a:r>
            <a:r>
              <a:rPr lang="en-US" dirty="0">
                <a:solidFill>
                  <a:schemeClr val="accent5"/>
                </a:solidFill>
              </a:rPr>
              <a:t>, </a:t>
            </a:r>
            <a:r>
              <a:rPr lang="en-US" dirty="0" err="1">
                <a:solidFill>
                  <a:schemeClr val="accent5"/>
                </a:solidFill>
              </a:rPr>
              <a:t>ProductStandardCost,TotalProductCost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from </a:t>
            </a:r>
            <a:r>
              <a:rPr lang="en-US" dirty="0" err="1">
                <a:solidFill>
                  <a:schemeClr val="accent5"/>
                </a:solidFill>
              </a:rPr>
              <a:t>FactInternetSales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fis</a:t>
            </a:r>
            <a:r>
              <a:rPr lang="en-US" dirty="0">
                <a:solidFill>
                  <a:schemeClr val="accent5"/>
                </a:solidFill>
              </a:rPr>
              <a:t> </a:t>
            </a:r>
          </a:p>
          <a:p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join </a:t>
            </a:r>
            <a:r>
              <a:rPr lang="en-US" dirty="0" err="1">
                <a:solidFill>
                  <a:schemeClr val="accent5"/>
                </a:solidFill>
              </a:rPr>
              <a:t>DimCustomer</a:t>
            </a:r>
            <a:r>
              <a:rPr lang="en-US" dirty="0">
                <a:solidFill>
                  <a:schemeClr val="accent5"/>
                </a:solidFill>
              </a:rPr>
              <a:t> dc on </a:t>
            </a:r>
            <a:r>
              <a:rPr lang="en-US" dirty="0" err="1">
                <a:solidFill>
                  <a:schemeClr val="accent5"/>
                </a:solidFill>
              </a:rPr>
              <a:t>fis.CustomerKey</a:t>
            </a:r>
            <a:r>
              <a:rPr lang="en-US" dirty="0">
                <a:solidFill>
                  <a:schemeClr val="accent5"/>
                </a:solidFill>
              </a:rPr>
              <a:t> = </a:t>
            </a:r>
            <a:r>
              <a:rPr lang="en-US" dirty="0" err="1">
                <a:solidFill>
                  <a:schemeClr val="accent5"/>
                </a:solidFill>
              </a:rPr>
              <a:t>dc.CustomerKey</a:t>
            </a:r>
            <a:endParaRPr lang="en-US" dirty="0">
              <a:solidFill>
                <a:schemeClr val="accent5"/>
              </a:solidFill>
            </a:endParaRPr>
          </a:p>
          <a:p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join </a:t>
            </a:r>
            <a:r>
              <a:rPr lang="en-US" dirty="0" err="1">
                <a:solidFill>
                  <a:schemeClr val="accent5"/>
                </a:solidFill>
              </a:rPr>
              <a:t>DimProduct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dp</a:t>
            </a:r>
            <a:r>
              <a:rPr lang="en-US" dirty="0">
                <a:solidFill>
                  <a:schemeClr val="accent5"/>
                </a:solidFill>
              </a:rPr>
              <a:t> on </a:t>
            </a:r>
            <a:r>
              <a:rPr lang="en-US" dirty="0" err="1">
                <a:solidFill>
                  <a:schemeClr val="accent5"/>
                </a:solidFill>
              </a:rPr>
              <a:t>dp.ProductKey</a:t>
            </a:r>
            <a:r>
              <a:rPr lang="en-US" dirty="0">
                <a:solidFill>
                  <a:schemeClr val="accent5"/>
                </a:solidFill>
              </a:rPr>
              <a:t>=</a:t>
            </a:r>
            <a:r>
              <a:rPr lang="en-US" dirty="0" err="1">
                <a:solidFill>
                  <a:schemeClr val="accent5"/>
                </a:solidFill>
              </a:rPr>
              <a:t>fis.ProductKey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where </a:t>
            </a:r>
            <a:r>
              <a:rPr lang="en-US" dirty="0" err="1">
                <a:solidFill>
                  <a:schemeClr val="accent5"/>
                </a:solidFill>
              </a:rPr>
              <a:t>dp.EnglishProductName</a:t>
            </a:r>
            <a:r>
              <a:rPr lang="en-US" dirty="0">
                <a:solidFill>
                  <a:schemeClr val="accent5"/>
                </a:solidFill>
              </a:rPr>
              <a:t>= 'Road-150 Red, 48'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490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6FB9B2D9-F103-7E49-9BEF-782EA3D7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Inventory Exercise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89E0E61-9F50-8A48-8250-81DDECF8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14</a:t>
            </a:fld>
            <a:endParaRPr lang="x-none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8D5A56E2-2765-F63E-E6D2-A26816096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271" y="1286158"/>
            <a:ext cx="11595802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en-US" altLang="en-US" sz="20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 Get information 20 Internet Sales invoices with the highest total payable including the following columns: </a:t>
            </a:r>
            <a:r>
              <a:rPr lang="en-US" altLang="en-US" sz="2000" b="1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CustomerName</a:t>
            </a:r>
            <a:r>
              <a:rPr lang="en-US" altLang="en-US" sz="2000" b="1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000" b="1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SalesOrderNumber</a:t>
            </a:r>
            <a:r>
              <a:rPr lang="en-US" altLang="en-US" sz="2000" b="1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000" b="1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CustomerKey</a:t>
            </a:r>
            <a:r>
              <a:rPr lang="en-US" altLang="en-US" sz="2000" b="1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000" b="1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TotalOrderCost</a:t>
            </a:r>
            <a:endParaRPr lang="en-US" altLang="en-US" sz="2000" b="1" i="1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endParaRPr lang="en-US" altLang="en-US" sz="2000" b="1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altLang="en-US" sz="2000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Note: </a:t>
            </a:r>
            <a:r>
              <a:rPr lang="en-US" altLang="en-US" sz="2000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SalesOrderNumber</a:t>
            </a:r>
            <a:r>
              <a:rPr lang="en-US" altLang="en-US" sz="2000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has multiple </a:t>
            </a:r>
            <a:r>
              <a:rPr lang="en-US" altLang="en-US" sz="2000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SalesOrderLineNumber</a:t>
            </a:r>
            <a:endParaRPr kumimoji="0" lang="en-US" altLang="en-US" sz="2000" i="1" u="none" strike="noStrike" cap="none" normalizeH="0" baseline="0" dirty="0">
              <a:ln>
                <a:noFill/>
              </a:ln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B047CA6F-8F6A-576B-B224-ACA7FD03D8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363" y="3152853"/>
            <a:ext cx="10376433" cy="257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523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15</a:t>
            </a:fld>
            <a:endParaRPr lang="x-none"/>
          </a:p>
        </p:txBody>
      </p:sp>
      <p:sp>
        <p:nvSpPr>
          <p:cNvPr id="4" name="Rectangle 3"/>
          <p:cNvSpPr/>
          <p:nvPr/>
        </p:nvSpPr>
        <p:spPr>
          <a:xfrm>
            <a:off x="3048000" y="1582341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select top 10 CONCAT(</a:t>
            </a:r>
            <a:r>
              <a:rPr lang="en-US" dirty="0" err="1">
                <a:solidFill>
                  <a:schemeClr val="accent5"/>
                </a:solidFill>
              </a:rPr>
              <a:t>FirstName</a:t>
            </a:r>
            <a:r>
              <a:rPr lang="en-US" dirty="0">
                <a:solidFill>
                  <a:schemeClr val="accent5"/>
                </a:solidFill>
              </a:rPr>
              <a:t>+' ',</a:t>
            </a:r>
            <a:r>
              <a:rPr lang="en-US" dirty="0" err="1">
                <a:solidFill>
                  <a:schemeClr val="accent5"/>
                </a:solidFill>
              </a:rPr>
              <a:t>MiddleName</a:t>
            </a:r>
            <a:r>
              <a:rPr lang="en-US" dirty="0">
                <a:solidFill>
                  <a:schemeClr val="accent5"/>
                </a:solidFill>
              </a:rPr>
              <a:t>+' ',</a:t>
            </a:r>
            <a:r>
              <a:rPr lang="en-US" dirty="0" err="1">
                <a:solidFill>
                  <a:schemeClr val="accent5"/>
                </a:solidFill>
              </a:rPr>
              <a:t>LastName</a:t>
            </a:r>
            <a:r>
              <a:rPr lang="en-US" dirty="0">
                <a:solidFill>
                  <a:schemeClr val="accent5"/>
                </a:solidFill>
              </a:rPr>
              <a:t>) as </a:t>
            </a:r>
            <a:r>
              <a:rPr lang="en-US" dirty="0" err="1">
                <a:solidFill>
                  <a:schemeClr val="accent5"/>
                </a:solidFill>
              </a:rPr>
              <a:t>CustomerName,fis.SalesOrderNumber,fis.CustomerKey,SUM</a:t>
            </a:r>
            <a:r>
              <a:rPr lang="en-US" dirty="0">
                <a:solidFill>
                  <a:schemeClr val="accent5"/>
                </a:solidFill>
              </a:rPr>
              <a:t>(</a:t>
            </a:r>
            <a:r>
              <a:rPr lang="en-US" dirty="0" err="1">
                <a:solidFill>
                  <a:schemeClr val="accent5"/>
                </a:solidFill>
              </a:rPr>
              <a:t>TotalProductCost</a:t>
            </a:r>
            <a:r>
              <a:rPr lang="en-US" dirty="0">
                <a:solidFill>
                  <a:schemeClr val="accent5"/>
                </a:solidFill>
              </a:rPr>
              <a:t>) as </a:t>
            </a:r>
            <a:r>
              <a:rPr lang="en-US" dirty="0" err="1">
                <a:solidFill>
                  <a:schemeClr val="accent5"/>
                </a:solidFill>
              </a:rPr>
              <a:t>TotalOrderCost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from </a:t>
            </a:r>
            <a:r>
              <a:rPr lang="en-US" dirty="0" err="1">
                <a:solidFill>
                  <a:schemeClr val="accent5"/>
                </a:solidFill>
              </a:rPr>
              <a:t>FactInternetSales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fis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inner join </a:t>
            </a:r>
            <a:r>
              <a:rPr lang="en-US" dirty="0" err="1">
                <a:solidFill>
                  <a:schemeClr val="accent5"/>
                </a:solidFill>
              </a:rPr>
              <a:t>DimCustomer</a:t>
            </a:r>
            <a:r>
              <a:rPr lang="en-US" dirty="0">
                <a:solidFill>
                  <a:schemeClr val="accent5"/>
                </a:solidFill>
              </a:rPr>
              <a:t> dc on </a:t>
            </a:r>
            <a:r>
              <a:rPr lang="en-US" dirty="0" err="1">
                <a:solidFill>
                  <a:schemeClr val="accent5"/>
                </a:solidFill>
              </a:rPr>
              <a:t>fis.CustomerKey</a:t>
            </a:r>
            <a:r>
              <a:rPr lang="en-US" dirty="0">
                <a:solidFill>
                  <a:schemeClr val="accent5"/>
                </a:solidFill>
              </a:rPr>
              <a:t> = </a:t>
            </a:r>
            <a:r>
              <a:rPr lang="en-US" dirty="0" err="1">
                <a:solidFill>
                  <a:schemeClr val="accent5"/>
                </a:solidFill>
              </a:rPr>
              <a:t>dc.CustomerKey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inner join </a:t>
            </a:r>
            <a:r>
              <a:rPr lang="en-US" dirty="0" err="1">
                <a:solidFill>
                  <a:schemeClr val="accent5"/>
                </a:solidFill>
              </a:rPr>
              <a:t>DimProduct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dp</a:t>
            </a:r>
            <a:r>
              <a:rPr lang="en-US" dirty="0">
                <a:solidFill>
                  <a:schemeClr val="accent5"/>
                </a:solidFill>
              </a:rPr>
              <a:t> on </a:t>
            </a:r>
            <a:r>
              <a:rPr lang="en-US" dirty="0" err="1">
                <a:solidFill>
                  <a:schemeClr val="accent5"/>
                </a:solidFill>
              </a:rPr>
              <a:t>dp.ProductKey</a:t>
            </a:r>
            <a:r>
              <a:rPr lang="en-US" dirty="0">
                <a:solidFill>
                  <a:schemeClr val="accent5"/>
                </a:solidFill>
              </a:rPr>
              <a:t>=</a:t>
            </a:r>
            <a:r>
              <a:rPr lang="en-US" dirty="0" err="1">
                <a:solidFill>
                  <a:schemeClr val="accent5"/>
                </a:solidFill>
              </a:rPr>
              <a:t>fis.ProductKey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group by </a:t>
            </a:r>
            <a:r>
              <a:rPr lang="en-US" dirty="0" err="1">
                <a:solidFill>
                  <a:schemeClr val="accent5"/>
                </a:solidFill>
              </a:rPr>
              <a:t>FirstName</a:t>
            </a:r>
            <a:r>
              <a:rPr lang="en-US" dirty="0">
                <a:solidFill>
                  <a:schemeClr val="accent5"/>
                </a:solidFill>
              </a:rPr>
              <a:t>, </a:t>
            </a:r>
            <a:r>
              <a:rPr lang="en-US" dirty="0" err="1">
                <a:solidFill>
                  <a:schemeClr val="accent5"/>
                </a:solidFill>
              </a:rPr>
              <a:t>MiddleName,LastName,SalesOrderNumber,fis.CustomerKey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order by </a:t>
            </a:r>
            <a:r>
              <a:rPr lang="en-US" dirty="0" err="1">
                <a:solidFill>
                  <a:schemeClr val="accent5"/>
                </a:solidFill>
              </a:rPr>
              <a:t>TotalOrderCost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desc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3582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0CE9117A-8F0F-D74C-BDFE-9DB94C7D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Reseller Sales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DAA7B28-82A3-B24E-8FE5-20CE0CAF0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16</a:t>
            </a:fld>
            <a:endParaRPr lang="x-non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E68F8D9-CBBE-27E1-5275-6689E929B9FD}"/>
              </a:ext>
            </a:extLst>
          </p:cNvPr>
          <p:cNvSpPr txBox="1"/>
          <p:nvPr/>
        </p:nvSpPr>
        <p:spPr>
          <a:xfrm>
            <a:off x="525780" y="1118429"/>
            <a:ext cx="6306532" cy="463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1" i="0" u="none" strike="noStrike" dirty="0">
                <a:solidFill>
                  <a:schemeClr val="accent5"/>
                </a:solidFill>
                <a:effectLst/>
                <a:latin typeface="Open Sans" panose="020B0606030504020204" pitchFamily="34" charset="0"/>
              </a:rPr>
              <a:t>Reseller Sales</a:t>
            </a:r>
            <a:endParaRPr lang="en-US" b="1" i="0" dirty="0">
              <a:solidFill>
                <a:schemeClr val="accent5"/>
              </a:solidFill>
              <a:effectLst/>
              <a:latin typeface="Open Sans" panose="020B06060305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32EF188-360B-ED53-09D6-171012570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687" y="1144412"/>
            <a:ext cx="6048604" cy="556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592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6FB9B2D9-F103-7E49-9BEF-782EA3D7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Reseller Sales Exercise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89E0E61-9F50-8A48-8250-81DDECF8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17</a:t>
            </a:fld>
            <a:endParaRPr lang="x-none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8D5A56E2-2765-F63E-E6D2-A26816096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271" y="1188691"/>
            <a:ext cx="11595802" cy="6155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en-US" altLang="en-US" sz="20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10. Get the top 10 resellers with the highest revenue including the following schools:</a:t>
            </a:r>
          </a:p>
          <a:p>
            <a:pPr lvl="0"/>
            <a:r>
              <a:rPr lang="en-US" altLang="en-US" sz="2000" b="1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ResellerName</a:t>
            </a:r>
            <a:r>
              <a:rPr lang="en-US" altLang="en-US" sz="2000" b="1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000" b="1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ResellerKey</a:t>
            </a:r>
            <a:r>
              <a:rPr lang="en-US" altLang="en-US" sz="2000" b="1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000" b="1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TotalQuantity</a:t>
            </a:r>
            <a:r>
              <a:rPr lang="en-US" altLang="en-US" sz="2000" b="1" i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2000" b="1" i="1" dirty="0" err="1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TotalOrderCost</a:t>
            </a:r>
            <a:endParaRPr kumimoji="0" lang="en-US" altLang="en-US" sz="2000" i="1" u="none" strike="noStrike" cap="none" normalizeH="0" baseline="0" dirty="0">
              <a:ln>
                <a:noFill/>
              </a:ln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733E121E-0B60-B03D-4334-CB3024F46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98" y="2710163"/>
            <a:ext cx="11760804" cy="2578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28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18</a:t>
            </a:fld>
            <a:endParaRPr lang="x-none"/>
          </a:p>
        </p:txBody>
      </p:sp>
      <p:sp>
        <p:nvSpPr>
          <p:cNvPr id="4" name="Rectangle 3"/>
          <p:cNvSpPr/>
          <p:nvPr/>
        </p:nvSpPr>
        <p:spPr>
          <a:xfrm>
            <a:off x="3048000" y="1720840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with t as(</a:t>
            </a:r>
          </a:p>
          <a:p>
            <a:r>
              <a:rPr lang="en-US" dirty="0">
                <a:solidFill>
                  <a:schemeClr val="accent5"/>
                </a:solidFill>
              </a:rPr>
              <a:t>select top 10 </a:t>
            </a:r>
            <a:r>
              <a:rPr lang="en-US" dirty="0" err="1">
                <a:solidFill>
                  <a:schemeClr val="accent5"/>
                </a:solidFill>
              </a:rPr>
              <a:t>frs.ResellerKey</a:t>
            </a:r>
            <a:r>
              <a:rPr lang="en-US" dirty="0">
                <a:solidFill>
                  <a:schemeClr val="accent5"/>
                </a:solidFill>
              </a:rPr>
              <a:t>, Sum(</a:t>
            </a:r>
            <a:r>
              <a:rPr lang="en-US" dirty="0" err="1">
                <a:solidFill>
                  <a:schemeClr val="accent5"/>
                </a:solidFill>
              </a:rPr>
              <a:t>frs.TotalProductCost</a:t>
            </a:r>
            <a:r>
              <a:rPr lang="en-US" dirty="0">
                <a:solidFill>
                  <a:schemeClr val="accent5"/>
                </a:solidFill>
              </a:rPr>
              <a:t>) as </a:t>
            </a:r>
            <a:r>
              <a:rPr lang="en-US" dirty="0" err="1">
                <a:solidFill>
                  <a:schemeClr val="accent5"/>
                </a:solidFill>
              </a:rPr>
              <a:t>TotalOrderCost</a:t>
            </a:r>
            <a:r>
              <a:rPr lang="en-US" dirty="0">
                <a:solidFill>
                  <a:schemeClr val="accent5"/>
                </a:solidFill>
              </a:rPr>
              <a:t>, Sum(</a:t>
            </a:r>
            <a:r>
              <a:rPr lang="en-US" dirty="0" err="1">
                <a:solidFill>
                  <a:schemeClr val="accent5"/>
                </a:solidFill>
              </a:rPr>
              <a:t>OrderQuantity</a:t>
            </a:r>
            <a:r>
              <a:rPr lang="en-US" dirty="0">
                <a:solidFill>
                  <a:schemeClr val="accent5"/>
                </a:solidFill>
              </a:rPr>
              <a:t>)  as </a:t>
            </a:r>
            <a:r>
              <a:rPr lang="en-US" dirty="0" err="1">
                <a:solidFill>
                  <a:schemeClr val="accent5"/>
                </a:solidFill>
              </a:rPr>
              <a:t>TotalQuantity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from </a:t>
            </a:r>
            <a:r>
              <a:rPr lang="en-US" dirty="0" err="1">
                <a:solidFill>
                  <a:schemeClr val="accent5"/>
                </a:solidFill>
              </a:rPr>
              <a:t>FactResellerSales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frs</a:t>
            </a:r>
            <a:r>
              <a:rPr lang="en-US" dirty="0">
                <a:solidFill>
                  <a:schemeClr val="accent5"/>
                </a:solidFill>
              </a:rPr>
              <a:t> join </a:t>
            </a:r>
            <a:r>
              <a:rPr lang="en-US" dirty="0" err="1">
                <a:solidFill>
                  <a:schemeClr val="accent5"/>
                </a:solidFill>
              </a:rPr>
              <a:t>DimReseller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dr</a:t>
            </a:r>
            <a:r>
              <a:rPr lang="en-US" dirty="0">
                <a:solidFill>
                  <a:schemeClr val="accent5"/>
                </a:solidFill>
              </a:rPr>
              <a:t> on </a:t>
            </a:r>
            <a:r>
              <a:rPr lang="en-US" dirty="0" err="1">
                <a:solidFill>
                  <a:schemeClr val="accent5"/>
                </a:solidFill>
              </a:rPr>
              <a:t>frs.ResellerKey</a:t>
            </a:r>
            <a:r>
              <a:rPr lang="en-US" dirty="0">
                <a:solidFill>
                  <a:schemeClr val="accent5"/>
                </a:solidFill>
              </a:rPr>
              <a:t>=</a:t>
            </a:r>
            <a:r>
              <a:rPr lang="en-US" dirty="0" err="1">
                <a:solidFill>
                  <a:schemeClr val="accent5"/>
                </a:solidFill>
              </a:rPr>
              <a:t>dr.ResellerKey</a:t>
            </a:r>
            <a:r>
              <a:rPr lang="en-US" dirty="0">
                <a:solidFill>
                  <a:schemeClr val="accent5"/>
                </a:solidFill>
              </a:rPr>
              <a:t>  </a:t>
            </a:r>
          </a:p>
          <a:p>
            <a:r>
              <a:rPr lang="en-US" dirty="0">
                <a:solidFill>
                  <a:schemeClr val="accent5"/>
                </a:solidFill>
              </a:rPr>
              <a:t>group by </a:t>
            </a:r>
            <a:r>
              <a:rPr lang="en-US" dirty="0" err="1">
                <a:solidFill>
                  <a:schemeClr val="accent5"/>
                </a:solidFill>
              </a:rPr>
              <a:t>frs.ResellerKey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order by </a:t>
            </a:r>
            <a:r>
              <a:rPr lang="en-US" dirty="0" err="1">
                <a:solidFill>
                  <a:schemeClr val="accent5"/>
                </a:solidFill>
              </a:rPr>
              <a:t>TotalOrderCost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desc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)</a:t>
            </a:r>
          </a:p>
          <a:p>
            <a:r>
              <a:rPr lang="en-US" dirty="0">
                <a:solidFill>
                  <a:schemeClr val="accent5"/>
                </a:solidFill>
              </a:rPr>
              <a:t>select top 10 </a:t>
            </a:r>
            <a:r>
              <a:rPr lang="en-US" dirty="0" err="1">
                <a:solidFill>
                  <a:schemeClr val="accent5"/>
                </a:solidFill>
              </a:rPr>
              <a:t>ResellerName,t.ResellerKey,t.TotalQuantity</a:t>
            </a:r>
            <a:r>
              <a:rPr lang="en-US" dirty="0">
                <a:solidFill>
                  <a:schemeClr val="accent5"/>
                </a:solidFill>
              </a:rPr>
              <a:t>, </a:t>
            </a:r>
            <a:r>
              <a:rPr lang="en-US" dirty="0" err="1">
                <a:solidFill>
                  <a:schemeClr val="accent5"/>
                </a:solidFill>
              </a:rPr>
              <a:t>t.TotalOrderCost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from t, </a:t>
            </a:r>
            <a:r>
              <a:rPr lang="en-US" dirty="0" err="1">
                <a:solidFill>
                  <a:schemeClr val="accent5"/>
                </a:solidFill>
              </a:rPr>
              <a:t>DimReseller</a:t>
            </a:r>
            <a:r>
              <a:rPr lang="en-US" dirty="0">
                <a:solidFill>
                  <a:schemeClr val="accent5"/>
                </a:solidFill>
              </a:rPr>
              <a:t> where </a:t>
            </a:r>
            <a:r>
              <a:rPr lang="en-US" dirty="0" err="1">
                <a:solidFill>
                  <a:schemeClr val="accent5"/>
                </a:solidFill>
              </a:rPr>
              <a:t>t.ResellerKey</a:t>
            </a:r>
            <a:r>
              <a:rPr lang="en-US" dirty="0">
                <a:solidFill>
                  <a:schemeClr val="accent5"/>
                </a:solidFill>
              </a:rPr>
              <a:t> = </a:t>
            </a:r>
            <a:r>
              <a:rPr lang="en-US" dirty="0" err="1">
                <a:solidFill>
                  <a:schemeClr val="accent5"/>
                </a:solidFill>
              </a:rPr>
              <a:t>DimReseller.ResellerKey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8913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6FB9B2D9-F103-7E49-9BEF-782EA3D7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Dimensions Exercise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89E0E61-9F50-8A48-8250-81DDECF8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2</a:t>
            </a:fld>
            <a:endParaRPr lang="x-none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8D5A56E2-2765-F63E-E6D2-A26816096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4795" y="1272317"/>
            <a:ext cx="1159580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2. Total number of customers by country includes 2 columns: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CountryName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TotalCustomer</a:t>
            </a:r>
            <a:endParaRPr kumimoji="0" lang="en-US" altLang="en-US" sz="2000" b="1" i="1" u="none" strike="noStrike" cap="none" normalizeH="0" baseline="0" dirty="0">
              <a:ln>
                <a:noFill/>
              </a:ln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97973EA-871F-1225-1DB5-CDD2D7DFDE61}"/>
              </a:ext>
            </a:extLst>
          </p:cNvPr>
          <p:cNvSpPr txBox="1"/>
          <p:nvPr/>
        </p:nvSpPr>
        <p:spPr>
          <a:xfrm>
            <a:off x="454795" y="1766137"/>
            <a:ext cx="72934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</a:rPr>
              <a:t>C</a:t>
            </a:r>
            <a:r>
              <a:rPr 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ontent: Aggregate Function, Group By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xmlns="" id="{69A580A4-C7ED-0743-C1AB-16188F2ACB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477" y="2710163"/>
            <a:ext cx="4889751" cy="213371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740866" y="2822039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SELECT </a:t>
            </a:r>
            <a:r>
              <a:rPr lang="en-US" dirty="0" err="1">
                <a:solidFill>
                  <a:schemeClr val="accent5"/>
                </a:solidFill>
              </a:rPr>
              <a:t>EnglishCountryRegionName</a:t>
            </a:r>
            <a:r>
              <a:rPr lang="en-US" dirty="0">
                <a:solidFill>
                  <a:schemeClr val="accent5"/>
                </a:solidFill>
              </a:rPr>
              <a:t>, COUNT(*) AS </a:t>
            </a:r>
            <a:r>
              <a:rPr lang="en-US" dirty="0" err="1">
                <a:solidFill>
                  <a:schemeClr val="accent5"/>
                </a:solidFill>
              </a:rPr>
              <a:t>TotalCustomer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FROM </a:t>
            </a:r>
            <a:r>
              <a:rPr lang="en-US" dirty="0" err="1">
                <a:solidFill>
                  <a:schemeClr val="accent5"/>
                </a:solidFill>
              </a:rPr>
              <a:t>DimGeography</a:t>
            </a:r>
            <a:r>
              <a:rPr lang="en-US" dirty="0">
                <a:solidFill>
                  <a:schemeClr val="accent5"/>
                </a:solidFill>
              </a:rPr>
              <a:t>  dg join </a:t>
            </a:r>
            <a:r>
              <a:rPr lang="en-US" dirty="0" err="1">
                <a:solidFill>
                  <a:schemeClr val="accent5"/>
                </a:solidFill>
              </a:rPr>
              <a:t>DimCustomer</a:t>
            </a:r>
            <a:r>
              <a:rPr lang="en-US" dirty="0">
                <a:solidFill>
                  <a:schemeClr val="accent5"/>
                </a:solidFill>
              </a:rPr>
              <a:t> dc on </a:t>
            </a:r>
            <a:r>
              <a:rPr lang="en-US" dirty="0" err="1">
                <a:solidFill>
                  <a:schemeClr val="accent5"/>
                </a:solidFill>
              </a:rPr>
              <a:t>dg.GeographyKey</a:t>
            </a:r>
            <a:r>
              <a:rPr lang="en-US" dirty="0">
                <a:solidFill>
                  <a:schemeClr val="accent5"/>
                </a:solidFill>
              </a:rPr>
              <a:t>= </a:t>
            </a:r>
            <a:r>
              <a:rPr lang="en-US" dirty="0" err="1">
                <a:solidFill>
                  <a:schemeClr val="accent5"/>
                </a:solidFill>
              </a:rPr>
              <a:t>dc.GeographyKey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GROUP BY </a:t>
            </a:r>
            <a:r>
              <a:rPr lang="en-US" dirty="0" err="1">
                <a:solidFill>
                  <a:schemeClr val="accent5"/>
                </a:solidFill>
              </a:rPr>
              <a:t>EnglishCountryRegionName</a:t>
            </a:r>
            <a:r>
              <a:rPr lang="en-US" dirty="0">
                <a:solidFill>
                  <a:schemeClr val="accent5"/>
                </a:solidFill>
              </a:rPr>
              <a:t>;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32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6FB9B2D9-F103-7E49-9BEF-782EA3D7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Dimensions Exercise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89E0E61-9F50-8A48-8250-81DDECF8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3</a:t>
            </a:fld>
            <a:endParaRPr lang="x-none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8D5A56E2-2765-F63E-E6D2-A26816096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4795" y="810653"/>
            <a:ext cx="11595802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3. Get the top 100 products of the highest selling price (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ListPrice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including the following columns:</a:t>
            </a:r>
          </a:p>
          <a:p>
            <a:pPr lvl="0"/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ProductName (English),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ModelName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ProductLine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ProductCategoryName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(English),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ProductSubcategoryName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(English),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DealerPrice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ListPrice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Color, Description (English)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97973EA-871F-1225-1DB5-CDD2D7DFDE61}"/>
              </a:ext>
            </a:extLst>
          </p:cNvPr>
          <p:cNvSpPr txBox="1"/>
          <p:nvPr/>
        </p:nvSpPr>
        <p:spPr>
          <a:xfrm>
            <a:off x="454795" y="2179333"/>
            <a:ext cx="72934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</a:rPr>
              <a:t>C</a:t>
            </a:r>
            <a:r>
              <a:rPr 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ontent: Top, Order By, Join Optimize</a:t>
            </a:r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xmlns="" id="{5D0DF41F-D616-4694-0243-13547D481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820" y="3097007"/>
            <a:ext cx="5434305" cy="184094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954597" y="2600111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select top 100 </a:t>
            </a:r>
            <a:r>
              <a:rPr lang="en-US" dirty="0" err="1">
                <a:solidFill>
                  <a:schemeClr val="accent5"/>
                </a:solidFill>
              </a:rPr>
              <a:t>EnglishProductName</a:t>
            </a:r>
            <a:r>
              <a:rPr lang="en-US" dirty="0">
                <a:solidFill>
                  <a:schemeClr val="accent5"/>
                </a:solidFill>
              </a:rPr>
              <a:t> as '</a:t>
            </a:r>
            <a:r>
              <a:rPr lang="en-US" dirty="0" err="1">
                <a:solidFill>
                  <a:schemeClr val="accent5"/>
                </a:solidFill>
              </a:rPr>
              <a:t>ProductName</a:t>
            </a:r>
            <a:r>
              <a:rPr lang="en-US" dirty="0">
                <a:solidFill>
                  <a:schemeClr val="accent5"/>
                </a:solidFill>
              </a:rPr>
              <a:t>', </a:t>
            </a:r>
            <a:r>
              <a:rPr lang="en-US" dirty="0" err="1">
                <a:solidFill>
                  <a:schemeClr val="accent5"/>
                </a:solidFill>
              </a:rPr>
              <a:t>ModelName</a:t>
            </a:r>
            <a:r>
              <a:rPr lang="en-US" dirty="0">
                <a:solidFill>
                  <a:schemeClr val="accent5"/>
                </a:solidFill>
              </a:rPr>
              <a:t>, </a:t>
            </a:r>
            <a:r>
              <a:rPr lang="en-US" dirty="0" err="1">
                <a:solidFill>
                  <a:schemeClr val="accent5"/>
                </a:solidFill>
              </a:rPr>
              <a:t>ProductLine,dc.EnglishProductCategoryName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as'ProductCategoryName</a:t>
            </a:r>
            <a:r>
              <a:rPr lang="en-US" dirty="0">
                <a:solidFill>
                  <a:schemeClr val="accent5"/>
                </a:solidFill>
              </a:rPr>
              <a:t>',</a:t>
            </a:r>
          </a:p>
          <a:p>
            <a:r>
              <a:rPr lang="en-US" dirty="0" err="1">
                <a:solidFill>
                  <a:schemeClr val="accent5"/>
                </a:solidFill>
              </a:rPr>
              <a:t>dpc.EnglishProductSubcategoryName</a:t>
            </a:r>
            <a:r>
              <a:rPr lang="en-US" dirty="0">
                <a:solidFill>
                  <a:schemeClr val="accent5"/>
                </a:solidFill>
              </a:rPr>
              <a:t> as 'ProductSubcategoryName',DealerPrice,ListPrice,Color,EnglishDescription as 'Description'</a:t>
            </a:r>
          </a:p>
          <a:p>
            <a:r>
              <a:rPr lang="en-US" dirty="0">
                <a:solidFill>
                  <a:schemeClr val="accent5"/>
                </a:solidFill>
              </a:rPr>
              <a:t>from </a:t>
            </a:r>
            <a:r>
              <a:rPr lang="en-US" dirty="0" err="1">
                <a:solidFill>
                  <a:schemeClr val="accent5"/>
                </a:solidFill>
              </a:rPr>
              <a:t>DimProduct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dp,DimProductSubcategory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dpc,DimProductCategory</a:t>
            </a:r>
            <a:r>
              <a:rPr lang="en-US" dirty="0">
                <a:solidFill>
                  <a:schemeClr val="accent5"/>
                </a:solidFill>
              </a:rPr>
              <a:t> dc where </a:t>
            </a:r>
            <a:r>
              <a:rPr lang="en-US" dirty="0" err="1">
                <a:solidFill>
                  <a:schemeClr val="accent5"/>
                </a:solidFill>
              </a:rPr>
              <a:t>dp.ProductSubcategoryKey</a:t>
            </a:r>
            <a:r>
              <a:rPr lang="en-US" dirty="0">
                <a:solidFill>
                  <a:schemeClr val="accent5"/>
                </a:solidFill>
              </a:rPr>
              <a:t> = </a:t>
            </a:r>
            <a:r>
              <a:rPr lang="en-US" dirty="0" err="1">
                <a:solidFill>
                  <a:schemeClr val="accent5"/>
                </a:solidFill>
              </a:rPr>
              <a:t>dpc.ProductSubcategoryKey</a:t>
            </a:r>
            <a:r>
              <a:rPr lang="en-US" dirty="0">
                <a:solidFill>
                  <a:schemeClr val="accent5"/>
                </a:solidFill>
              </a:rPr>
              <a:t> and  </a:t>
            </a:r>
            <a:r>
              <a:rPr lang="en-US" dirty="0" err="1">
                <a:solidFill>
                  <a:schemeClr val="accent5"/>
                </a:solidFill>
              </a:rPr>
              <a:t>dc.ProductCategoryKey</a:t>
            </a:r>
            <a:r>
              <a:rPr lang="en-US" dirty="0">
                <a:solidFill>
                  <a:schemeClr val="accent5"/>
                </a:solidFill>
              </a:rPr>
              <a:t>=</a:t>
            </a:r>
            <a:r>
              <a:rPr lang="en-US" dirty="0" err="1">
                <a:solidFill>
                  <a:schemeClr val="accent5"/>
                </a:solidFill>
              </a:rPr>
              <a:t>dpc.ProductCategoryKey</a:t>
            </a:r>
            <a:r>
              <a:rPr lang="en-US" dirty="0">
                <a:solidFill>
                  <a:schemeClr val="accent5"/>
                </a:solidFill>
              </a:rPr>
              <a:t> </a:t>
            </a:r>
          </a:p>
          <a:p>
            <a:r>
              <a:rPr lang="en-US" dirty="0">
                <a:solidFill>
                  <a:schemeClr val="accent5"/>
                </a:solidFill>
              </a:rPr>
              <a:t>order by </a:t>
            </a:r>
            <a:r>
              <a:rPr lang="en-US" dirty="0" err="1">
                <a:solidFill>
                  <a:schemeClr val="accent5"/>
                </a:solidFill>
              </a:rPr>
              <a:t>ListPrice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desc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4591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0CE9117A-8F0F-D74C-BDFE-9DB94C7D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Finance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DAA7B28-82A3-B24E-8FE5-20CE0CAF0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4</a:t>
            </a:fld>
            <a:endParaRPr lang="x-non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E68F8D9-CBBE-27E1-5275-6689E929B9FD}"/>
              </a:ext>
            </a:extLst>
          </p:cNvPr>
          <p:cNvSpPr txBox="1"/>
          <p:nvPr/>
        </p:nvSpPr>
        <p:spPr>
          <a:xfrm>
            <a:off x="525780" y="1118429"/>
            <a:ext cx="6306532" cy="463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1" i="0" u="none" strike="noStrike" dirty="0">
                <a:solidFill>
                  <a:schemeClr val="accent5"/>
                </a:solidFill>
                <a:effectLst/>
                <a:latin typeface="Open Sans" panose="020B0606030504020204" pitchFamily="34" charset="0"/>
              </a:rPr>
              <a:t>Finance</a:t>
            </a:r>
            <a:endParaRPr lang="en-US" b="1" i="0" dirty="0">
              <a:solidFill>
                <a:schemeClr val="accent5"/>
              </a:solidFill>
              <a:effectLst/>
              <a:latin typeface="Open Sans" panose="020B0606030504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EB3D2840-1E33-F1B2-B9A6-D43A1F33A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9279" y="1559997"/>
            <a:ext cx="8526065" cy="4734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563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6FB9B2D9-F103-7E49-9BEF-782EA3D7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Finance Exercise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89E0E61-9F50-8A48-8250-81DDECF8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5</a:t>
            </a:fld>
            <a:endParaRPr lang="x-none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8D5A56E2-2765-F63E-E6D2-A26816096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7897" y="878321"/>
            <a:ext cx="11282320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4. Based on the financial table (</a:t>
            </a:r>
            <a:r>
              <a:rPr kumimoji="0" lang="en-US" altLang="en-US" sz="2000" b="1" i="0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FactFinace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), calculate the total amount of transactions according to each specific type of accounting compared between the three regions France, Germany, Australia, including the following columns: 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AccountDescription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France, Germany, Australia</a:t>
            </a:r>
          </a:p>
          <a:p>
            <a:pPr lvl="0"/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altLang="en-US" sz="20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kumimoji="0" lang="en-US" altLang="en-US" sz="2000" i="0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or example, with an account called Accounts Payable, the sum of France is 1498880.17, Germany is 1551664.11, Australia is 716259.95</a:t>
            </a:r>
          </a:p>
          <a:p>
            <a:pPr lvl="0"/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kumimoji="0" lang="en-US" altLang="en-US" sz="2000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Note: arrange in A-Z order of </a:t>
            </a:r>
            <a:r>
              <a:rPr kumimoji="0" lang="en-US" altLang="en-US" sz="2000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AccountDescription</a:t>
            </a:r>
            <a:endParaRPr kumimoji="0" lang="en-US" altLang="en-US" sz="2000" i="1" u="none" strike="noStrike" cap="none" normalizeH="0" baseline="0" dirty="0">
              <a:ln>
                <a:noFill/>
              </a:ln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118A4B9-1598-12C4-83A6-4675B626C26E}"/>
              </a:ext>
            </a:extLst>
          </p:cNvPr>
          <p:cNvSpPr txBox="1"/>
          <p:nvPr/>
        </p:nvSpPr>
        <p:spPr>
          <a:xfrm>
            <a:off x="5346073" y="2601659"/>
            <a:ext cx="72934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</a:rPr>
              <a:t>C</a:t>
            </a:r>
            <a:r>
              <a:rPr 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ontent: Order By, PIVOT, For, Aggregate Function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192947" y="3338971"/>
            <a:ext cx="1136708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</a:rPr>
              <a:t>select </a:t>
            </a:r>
            <a:r>
              <a:rPr lang="en-US" dirty="0" err="1">
                <a:solidFill>
                  <a:schemeClr val="accent5"/>
                </a:solidFill>
              </a:rPr>
              <a:t>AccountDescription</a:t>
            </a:r>
            <a:r>
              <a:rPr lang="en-US" dirty="0">
                <a:solidFill>
                  <a:schemeClr val="accent5"/>
                </a:solidFill>
              </a:rPr>
              <a:t>, [France], [Germany], [Australia]  from</a:t>
            </a:r>
          </a:p>
          <a:p>
            <a:r>
              <a:rPr lang="en-US" dirty="0">
                <a:solidFill>
                  <a:schemeClr val="accent5"/>
                </a:solidFill>
              </a:rPr>
              <a:t>(</a:t>
            </a:r>
          </a:p>
          <a:p>
            <a:r>
              <a:rPr lang="en-US" dirty="0">
                <a:solidFill>
                  <a:schemeClr val="accent5"/>
                </a:solidFill>
              </a:rPr>
              <a:t>SELECT </a:t>
            </a:r>
            <a:r>
              <a:rPr lang="en-US" dirty="0" err="1">
                <a:solidFill>
                  <a:schemeClr val="accent5"/>
                </a:solidFill>
              </a:rPr>
              <a:t>AccountDescription,do.OrganizationName</a:t>
            </a:r>
            <a:r>
              <a:rPr lang="en-US" dirty="0">
                <a:solidFill>
                  <a:schemeClr val="accent5"/>
                </a:solidFill>
              </a:rPr>
              <a:t>, SUM(</a:t>
            </a:r>
            <a:r>
              <a:rPr lang="en-US" dirty="0" err="1">
                <a:solidFill>
                  <a:schemeClr val="accent5"/>
                </a:solidFill>
              </a:rPr>
              <a:t>ff.Amount</a:t>
            </a:r>
            <a:r>
              <a:rPr lang="en-US" dirty="0">
                <a:solidFill>
                  <a:schemeClr val="accent5"/>
                </a:solidFill>
              </a:rPr>
              <a:t>) as Tong</a:t>
            </a:r>
          </a:p>
          <a:p>
            <a:r>
              <a:rPr lang="en-US" dirty="0">
                <a:solidFill>
                  <a:schemeClr val="accent5"/>
                </a:solidFill>
              </a:rPr>
              <a:t>FROM </a:t>
            </a:r>
            <a:r>
              <a:rPr lang="en-US" dirty="0" err="1">
                <a:solidFill>
                  <a:schemeClr val="accent5"/>
                </a:solidFill>
              </a:rPr>
              <a:t>FactFinance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dirty="0" err="1">
                <a:solidFill>
                  <a:schemeClr val="accent5"/>
                </a:solidFill>
              </a:rPr>
              <a:t>ff</a:t>
            </a:r>
            <a:r>
              <a:rPr lang="en-US" dirty="0">
                <a:solidFill>
                  <a:schemeClr val="accent5"/>
                </a:solidFill>
              </a:rPr>
              <a:t> join </a:t>
            </a:r>
            <a:r>
              <a:rPr lang="en-US" dirty="0" err="1">
                <a:solidFill>
                  <a:schemeClr val="accent5"/>
                </a:solidFill>
              </a:rPr>
              <a:t>DimAccount</a:t>
            </a:r>
            <a:r>
              <a:rPr lang="en-US" dirty="0">
                <a:solidFill>
                  <a:schemeClr val="accent5"/>
                </a:solidFill>
              </a:rPr>
              <a:t> da on </a:t>
            </a:r>
            <a:r>
              <a:rPr lang="en-US" dirty="0" err="1">
                <a:solidFill>
                  <a:schemeClr val="accent5"/>
                </a:solidFill>
              </a:rPr>
              <a:t>ff.AccountKey</a:t>
            </a:r>
            <a:r>
              <a:rPr lang="en-US" dirty="0">
                <a:solidFill>
                  <a:schemeClr val="accent5"/>
                </a:solidFill>
              </a:rPr>
              <a:t>=</a:t>
            </a:r>
            <a:r>
              <a:rPr lang="en-US" dirty="0" err="1">
                <a:solidFill>
                  <a:schemeClr val="accent5"/>
                </a:solidFill>
              </a:rPr>
              <a:t>da.AccountKey</a:t>
            </a:r>
            <a:r>
              <a:rPr lang="en-US" dirty="0">
                <a:solidFill>
                  <a:schemeClr val="accent5"/>
                </a:solidFill>
              </a:rPr>
              <a:t> inner join </a:t>
            </a:r>
            <a:r>
              <a:rPr lang="en-US" dirty="0" err="1">
                <a:solidFill>
                  <a:schemeClr val="accent5"/>
                </a:solidFill>
              </a:rPr>
              <a:t>DimOrganization</a:t>
            </a:r>
            <a:r>
              <a:rPr lang="en-US" dirty="0">
                <a:solidFill>
                  <a:schemeClr val="accent5"/>
                </a:solidFill>
              </a:rPr>
              <a:t> do on </a:t>
            </a:r>
            <a:r>
              <a:rPr lang="en-US" dirty="0" err="1">
                <a:solidFill>
                  <a:schemeClr val="accent5"/>
                </a:solidFill>
              </a:rPr>
              <a:t>do.OrganizationKey</a:t>
            </a:r>
            <a:r>
              <a:rPr lang="en-US" dirty="0">
                <a:solidFill>
                  <a:schemeClr val="accent5"/>
                </a:solidFill>
              </a:rPr>
              <a:t>=</a:t>
            </a:r>
            <a:r>
              <a:rPr lang="en-US" dirty="0" err="1">
                <a:solidFill>
                  <a:schemeClr val="accent5"/>
                </a:solidFill>
              </a:rPr>
              <a:t>ff.OrganizationKey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where  </a:t>
            </a:r>
            <a:r>
              <a:rPr lang="en-US" dirty="0" err="1">
                <a:solidFill>
                  <a:schemeClr val="accent5"/>
                </a:solidFill>
              </a:rPr>
              <a:t>do.OrganizationName</a:t>
            </a:r>
            <a:r>
              <a:rPr lang="en-US" dirty="0">
                <a:solidFill>
                  <a:schemeClr val="accent5"/>
                </a:solidFill>
              </a:rPr>
              <a:t> = 'France'  or  </a:t>
            </a:r>
            <a:r>
              <a:rPr lang="en-US" dirty="0" err="1">
                <a:solidFill>
                  <a:schemeClr val="accent5"/>
                </a:solidFill>
              </a:rPr>
              <a:t>do.OrganizationName</a:t>
            </a:r>
            <a:r>
              <a:rPr lang="en-US" dirty="0">
                <a:solidFill>
                  <a:schemeClr val="accent5"/>
                </a:solidFill>
              </a:rPr>
              <a:t> = 'Germany' or  </a:t>
            </a:r>
            <a:r>
              <a:rPr lang="en-US" dirty="0" err="1">
                <a:solidFill>
                  <a:schemeClr val="accent5"/>
                </a:solidFill>
              </a:rPr>
              <a:t>do.OrganizationName</a:t>
            </a:r>
            <a:r>
              <a:rPr lang="en-US" dirty="0">
                <a:solidFill>
                  <a:schemeClr val="accent5"/>
                </a:solidFill>
              </a:rPr>
              <a:t> = 'Australia'</a:t>
            </a:r>
          </a:p>
          <a:p>
            <a:r>
              <a:rPr lang="en-US" dirty="0">
                <a:solidFill>
                  <a:schemeClr val="accent5"/>
                </a:solidFill>
              </a:rPr>
              <a:t>GROUP BY </a:t>
            </a:r>
            <a:r>
              <a:rPr lang="en-US" dirty="0" err="1">
                <a:solidFill>
                  <a:schemeClr val="accent5"/>
                </a:solidFill>
              </a:rPr>
              <a:t>AccountDescription,do.OrganizationName</a:t>
            </a:r>
            <a:endParaRPr lang="en-US" dirty="0">
              <a:solidFill>
                <a:schemeClr val="accent5"/>
              </a:solidFill>
            </a:endParaRPr>
          </a:p>
          <a:p>
            <a:r>
              <a:rPr lang="en-US" dirty="0">
                <a:solidFill>
                  <a:schemeClr val="accent5"/>
                </a:solidFill>
              </a:rPr>
              <a:t>) t</a:t>
            </a:r>
          </a:p>
          <a:p>
            <a:r>
              <a:rPr lang="en-US" dirty="0">
                <a:solidFill>
                  <a:schemeClr val="accent5"/>
                </a:solidFill>
              </a:rPr>
              <a:t>pivot (</a:t>
            </a:r>
          </a:p>
          <a:p>
            <a:r>
              <a:rPr lang="en-US" dirty="0">
                <a:solidFill>
                  <a:schemeClr val="accent5"/>
                </a:solidFill>
              </a:rPr>
              <a:t>Sum(</a:t>
            </a:r>
            <a:r>
              <a:rPr lang="en-US" dirty="0" err="1">
                <a:solidFill>
                  <a:schemeClr val="accent5"/>
                </a:solidFill>
              </a:rPr>
              <a:t>t.Tong</a:t>
            </a:r>
            <a:r>
              <a:rPr lang="en-US" dirty="0">
                <a:solidFill>
                  <a:schemeClr val="accent5"/>
                </a:solidFill>
              </a:rPr>
              <a:t>) for </a:t>
            </a:r>
            <a:r>
              <a:rPr lang="en-US" dirty="0" err="1">
                <a:solidFill>
                  <a:schemeClr val="accent5"/>
                </a:solidFill>
              </a:rPr>
              <a:t>t.OrganizationName</a:t>
            </a:r>
            <a:r>
              <a:rPr lang="en-US" dirty="0">
                <a:solidFill>
                  <a:schemeClr val="accent5"/>
                </a:solidFill>
              </a:rPr>
              <a:t> in ([France],[Germany], [Australia])</a:t>
            </a:r>
          </a:p>
          <a:p>
            <a:r>
              <a:rPr lang="en-US" dirty="0">
                <a:solidFill>
                  <a:schemeClr val="accent5"/>
                </a:solidFill>
              </a:rPr>
              <a:t>) b</a:t>
            </a:r>
            <a:endParaRPr lang="en-US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691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0CE9117A-8F0F-D74C-BDFE-9DB94C7DC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Inventory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BDAA7B28-82A3-B24E-8FE5-20CE0CAF0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6</a:t>
            </a:fld>
            <a:endParaRPr lang="x-none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AE68F8D9-CBBE-27E1-5275-6689E929B9FD}"/>
              </a:ext>
            </a:extLst>
          </p:cNvPr>
          <p:cNvSpPr txBox="1"/>
          <p:nvPr/>
        </p:nvSpPr>
        <p:spPr>
          <a:xfrm>
            <a:off x="525780" y="1118429"/>
            <a:ext cx="6306532" cy="4635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US" b="1" i="0" u="none" strike="noStrike" dirty="0">
                <a:solidFill>
                  <a:schemeClr val="accent5"/>
                </a:solidFill>
                <a:effectLst/>
                <a:latin typeface="Open Sans" panose="020B0606030504020204" pitchFamily="34" charset="0"/>
              </a:rPr>
              <a:t>Inventory</a:t>
            </a:r>
            <a:endParaRPr lang="en-US" b="1" i="0" dirty="0">
              <a:solidFill>
                <a:schemeClr val="accent5"/>
              </a:solidFill>
              <a:effectLst/>
              <a:latin typeface="Open Sans" panose="020B0606030504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1821E128-AE16-F64A-0CC7-9F17E33F41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1941" y="1582017"/>
            <a:ext cx="9088118" cy="4667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537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6FB9B2D9-F103-7E49-9BEF-782EA3D7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Inventory Exercise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89E0E61-9F50-8A48-8250-81DDECF8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7</a:t>
            </a:fld>
            <a:endParaRPr lang="x-none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8D5A56E2-2765-F63E-E6D2-A26816096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099" y="1118429"/>
            <a:ext cx="11595802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lang="en-US" altLang="en-US" sz="2000" b="1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 Get the latest stock information of all products including the following columns:</a:t>
            </a:r>
          </a:p>
          <a:p>
            <a:pPr lvl="0"/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ProductKey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ProductName (English),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ModelName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ProductCategoryName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ProductSubcategoryName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UnitsBalance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UnitCost</a:t>
            </a:r>
            <a:endParaRPr kumimoji="0" lang="en-US" altLang="en-US" sz="2000" i="1" u="none" strike="noStrike" cap="none" normalizeH="0" baseline="0" dirty="0">
              <a:ln>
                <a:noFill/>
              </a:ln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118A4B9-1598-12C4-83A6-4675B626C26E}"/>
              </a:ext>
            </a:extLst>
          </p:cNvPr>
          <p:cNvSpPr txBox="1"/>
          <p:nvPr/>
        </p:nvSpPr>
        <p:spPr>
          <a:xfrm>
            <a:off x="298099" y="2230779"/>
            <a:ext cx="72934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</a:rPr>
              <a:t>C</a:t>
            </a:r>
            <a:r>
              <a:rPr 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ontent: </a:t>
            </a:r>
            <a:r>
              <a:rPr lang="en-US" b="0" i="0" dirty="0" err="1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SubQuerys</a:t>
            </a:r>
            <a:r>
              <a:rPr 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, JOIN condition</a:t>
            </a:r>
          </a:p>
        </p:txBody>
      </p:sp>
      <p:pic>
        <p:nvPicPr>
          <p:cNvPr id="7" name="Picture 6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xmlns="" id="{3D881911-26EE-4148-F273-B09EBF23A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310" y="2565174"/>
            <a:ext cx="11041380" cy="1661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811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8</a:t>
            </a:fld>
            <a:endParaRPr lang="x-none"/>
          </a:p>
        </p:txBody>
      </p:sp>
      <p:sp>
        <p:nvSpPr>
          <p:cNvPr id="4" name="Rectangle 3"/>
          <p:cNvSpPr/>
          <p:nvPr/>
        </p:nvSpPr>
        <p:spPr>
          <a:xfrm>
            <a:off x="570451" y="1041023"/>
            <a:ext cx="10880521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200" dirty="0"/>
          </a:p>
          <a:p>
            <a:r>
              <a:rPr lang="en-US" sz="1200" dirty="0"/>
              <a:t>with t as(</a:t>
            </a:r>
          </a:p>
          <a:p>
            <a:r>
              <a:rPr lang="en-US" sz="1200" dirty="0"/>
              <a:t>SELECT </a:t>
            </a:r>
            <a:r>
              <a:rPr lang="en-US" sz="1200" dirty="0" err="1"/>
              <a:t>ProductKey</a:t>
            </a:r>
            <a:r>
              <a:rPr lang="en-US" sz="1200" dirty="0"/>
              <a:t>, </a:t>
            </a:r>
            <a:r>
              <a:rPr lang="en-US" sz="1200" dirty="0" err="1"/>
              <a:t>MovementDate</a:t>
            </a:r>
            <a:endParaRPr lang="en-US" sz="1200" dirty="0"/>
          </a:p>
          <a:p>
            <a:r>
              <a:rPr lang="en-US" sz="1200" dirty="0"/>
              <a:t>FROM (</a:t>
            </a:r>
          </a:p>
          <a:p>
            <a:r>
              <a:rPr lang="en-US" sz="1200" dirty="0"/>
              <a:t>SELECT </a:t>
            </a:r>
            <a:r>
              <a:rPr lang="en-US" sz="1200" dirty="0" err="1"/>
              <a:t>ProductKey</a:t>
            </a:r>
            <a:r>
              <a:rPr lang="en-US" sz="1200" dirty="0"/>
              <a:t>, </a:t>
            </a:r>
            <a:r>
              <a:rPr lang="en-US" sz="1200" dirty="0" err="1"/>
              <a:t>MovementDate</a:t>
            </a:r>
            <a:r>
              <a:rPr lang="en-US" sz="1200" dirty="0"/>
              <a:t>,</a:t>
            </a:r>
          </a:p>
          <a:p>
            <a:r>
              <a:rPr lang="en-US" sz="1200" dirty="0"/>
              <a:t>ROW_NUMBER() OVER (PARTITION BY </a:t>
            </a:r>
            <a:r>
              <a:rPr lang="en-US" sz="1200" dirty="0" err="1"/>
              <a:t>ProductKey</a:t>
            </a:r>
            <a:r>
              <a:rPr lang="en-US" sz="1200" dirty="0"/>
              <a:t> ORDER BY </a:t>
            </a:r>
            <a:r>
              <a:rPr lang="en-US" sz="1200" dirty="0" err="1"/>
              <a:t>MovementDate</a:t>
            </a:r>
            <a:r>
              <a:rPr lang="en-US" sz="1200" dirty="0"/>
              <a:t> DESC) AS </a:t>
            </a:r>
            <a:r>
              <a:rPr lang="en-US" sz="1200" dirty="0" err="1"/>
              <a:t>rn</a:t>
            </a:r>
            <a:endParaRPr lang="en-US" sz="1200" dirty="0"/>
          </a:p>
          <a:p>
            <a:r>
              <a:rPr lang="en-US" sz="1200" dirty="0"/>
              <a:t>FROM </a:t>
            </a:r>
            <a:r>
              <a:rPr lang="en-US" sz="1200" dirty="0" err="1"/>
              <a:t>FactProductInventory</a:t>
            </a:r>
            <a:endParaRPr lang="en-US" sz="1200" dirty="0"/>
          </a:p>
          <a:p>
            <a:r>
              <a:rPr lang="en-US" sz="1200" dirty="0"/>
              <a:t>) AS subquery</a:t>
            </a:r>
          </a:p>
          <a:p>
            <a:r>
              <a:rPr lang="en-US" sz="1200" dirty="0"/>
              <a:t>WHERE </a:t>
            </a:r>
            <a:r>
              <a:rPr lang="en-US" sz="1200" dirty="0" err="1"/>
              <a:t>rn</a:t>
            </a:r>
            <a:r>
              <a:rPr lang="en-US" sz="1200" dirty="0"/>
              <a:t> = 1</a:t>
            </a:r>
          </a:p>
          <a:p>
            <a:r>
              <a:rPr lang="en-US" sz="1200" dirty="0"/>
              <a:t>)</a:t>
            </a:r>
          </a:p>
          <a:p>
            <a:r>
              <a:rPr lang="en-US" sz="1200" dirty="0"/>
              <a:t>SELECT</a:t>
            </a:r>
          </a:p>
          <a:p>
            <a:r>
              <a:rPr lang="en-US" sz="1200" dirty="0" err="1"/>
              <a:t>dp.ProductKey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EnglishProductName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dc.EnglishProductCategoryName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ModelName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EnglishProductSubcategoryName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fpi.UnitsBalance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fpi.UnitCost</a:t>
            </a:r>
            <a:endParaRPr lang="en-US" sz="1200" dirty="0"/>
          </a:p>
          <a:p>
            <a:r>
              <a:rPr lang="en-US" sz="1200" dirty="0"/>
              <a:t>from t, </a:t>
            </a:r>
            <a:r>
              <a:rPr lang="en-US" sz="1200" dirty="0" err="1"/>
              <a:t>DimProduct</a:t>
            </a:r>
            <a:r>
              <a:rPr lang="en-US" sz="1200" dirty="0"/>
              <a:t> </a:t>
            </a:r>
            <a:r>
              <a:rPr lang="en-US" sz="1200" dirty="0" err="1"/>
              <a:t>dp</a:t>
            </a:r>
            <a:r>
              <a:rPr lang="en-US" sz="1200" dirty="0"/>
              <a:t> </a:t>
            </a:r>
          </a:p>
          <a:p>
            <a:r>
              <a:rPr lang="en-US" sz="1200" dirty="0"/>
              <a:t>join </a:t>
            </a:r>
            <a:r>
              <a:rPr lang="en-US" sz="1200" dirty="0" err="1"/>
              <a:t>DimProductSubcategory</a:t>
            </a:r>
            <a:r>
              <a:rPr lang="en-US" sz="1200" dirty="0"/>
              <a:t> </a:t>
            </a:r>
            <a:r>
              <a:rPr lang="en-US" sz="1200" dirty="0" err="1"/>
              <a:t>dpc</a:t>
            </a:r>
            <a:r>
              <a:rPr lang="en-US" sz="1200" dirty="0"/>
              <a:t> on </a:t>
            </a:r>
            <a:r>
              <a:rPr lang="en-US" sz="1200" dirty="0" err="1"/>
              <a:t>dp.ProductSubcategoryKey</a:t>
            </a:r>
            <a:r>
              <a:rPr lang="en-US" sz="1200" dirty="0"/>
              <a:t> = </a:t>
            </a:r>
            <a:r>
              <a:rPr lang="en-US" sz="1200" dirty="0" err="1"/>
              <a:t>dpc.ProductSubcategoryKey</a:t>
            </a:r>
            <a:r>
              <a:rPr lang="en-US" sz="1200" dirty="0"/>
              <a:t> </a:t>
            </a:r>
          </a:p>
          <a:p>
            <a:r>
              <a:rPr lang="en-US" sz="1200" dirty="0"/>
              <a:t>join </a:t>
            </a:r>
            <a:r>
              <a:rPr lang="en-US" sz="1200" dirty="0" err="1"/>
              <a:t>DimProductCategory</a:t>
            </a:r>
            <a:r>
              <a:rPr lang="en-US" sz="1200" dirty="0"/>
              <a:t> dc on </a:t>
            </a:r>
            <a:r>
              <a:rPr lang="en-US" sz="1200" dirty="0" err="1"/>
              <a:t>dc.ProductCategoryKey</a:t>
            </a:r>
            <a:r>
              <a:rPr lang="en-US" sz="1200" dirty="0"/>
              <a:t>=</a:t>
            </a:r>
            <a:r>
              <a:rPr lang="en-US" sz="1200" dirty="0" err="1"/>
              <a:t>dpc.ProductCategoryKey</a:t>
            </a:r>
            <a:endParaRPr lang="en-US" sz="1200" dirty="0"/>
          </a:p>
          <a:p>
            <a:r>
              <a:rPr lang="en-US" sz="1200" dirty="0"/>
              <a:t>inner join </a:t>
            </a:r>
            <a:r>
              <a:rPr lang="en-US" sz="1200" dirty="0" err="1"/>
              <a:t>FactProductInventory</a:t>
            </a:r>
            <a:r>
              <a:rPr lang="en-US" sz="1200" dirty="0"/>
              <a:t> </a:t>
            </a:r>
            <a:r>
              <a:rPr lang="en-US" sz="1200" dirty="0" err="1"/>
              <a:t>fpi</a:t>
            </a:r>
            <a:r>
              <a:rPr lang="en-US" sz="1200" dirty="0"/>
              <a:t> on </a:t>
            </a:r>
            <a:r>
              <a:rPr lang="en-US" sz="1200" dirty="0" err="1"/>
              <a:t>fpi.ProductKey</a:t>
            </a:r>
            <a:r>
              <a:rPr lang="en-US" sz="1200" dirty="0"/>
              <a:t>=</a:t>
            </a:r>
            <a:r>
              <a:rPr lang="en-US" sz="1200" dirty="0" err="1"/>
              <a:t>dp.ProductKey</a:t>
            </a:r>
            <a:endParaRPr lang="en-US" sz="1200" dirty="0"/>
          </a:p>
          <a:p>
            <a:r>
              <a:rPr lang="en-US" sz="1200" dirty="0"/>
              <a:t>where </a:t>
            </a:r>
            <a:r>
              <a:rPr lang="en-US" sz="1200" dirty="0" err="1"/>
              <a:t>dp.ProductKey</a:t>
            </a:r>
            <a:r>
              <a:rPr lang="en-US" sz="1200" dirty="0"/>
              <a:t>= </a:t>
            </a:r>
            <a:r>
              <a:rPr lang="en-US" sz="1200" dirty="0" err="1"/>
              <a:t>t.ProductKey</a:t>
            </a:r>
            <a:r>
              <a:rPr lang="en-US" sz="1200" dirty="0"/>
              <a:t> and </a:t>
            </a:r>
            <a:r>
              <a:rPr lang="en-US" sz="1200" dirty="0" err="1"/>
              <a:t>fpi.MovementDate</a:t>
            </a:r>
            <a:r>
              <a:rPr lang="en-US" sz="1200" dirty="0"/>
              <a:t>=</a:t>
            </a:r>
            <a:r>
              <a:rPr lang="en-US" sz="1200" dirty="0" err="1"/>
              <a:t>t.MovementDate</a:t>
            </a:r>
            <a:endParaRPr lang="en-US" sz="1200" dirty="0"/>
          </a:p>
          <a:p>
            <a:r>
              <a:rPr lang="en-US" sz="1200" dirty="0"/>
              <a:t>group by </a:t>
            </a:r>
            <a:r>
              <a:rPr lang="en-US" sz="1200" dirty="0" err="1"/>
              <a:t>dp.ProductKey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EnglishProductName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dc.EnglishProductCategoryName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ModelName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EnglishProductSubcategoryName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fpi.UnitsBalance</a:t>
            </a:r>
            <a:r>
              <a:rPr lang="en-US" sz="1200" dirty="0"/>
              <a:t>,</a:t>
            </a:r>
          </a:p>
          <a:p>
            <a:r>
              <a:rPr lang="en-US" sz="1200" dirty="0" err="1"/>
              <a:t>fpi.UnitCost</a:t>
            </a:r>
            <a:endParaRPr lang="en-US" sz="1200" dirty="0"/>
          </a:p>
          <a:p>
            <a:r>
              <a:rPr lang="en-US" sz="1200" dirty="0"/>
              <a:t>order by </a:t>
            </a:r>
            <a:r>
              <a:rPr lang="en-US" sz="1200" dirty="0" err="1"/>
              <a:t>ProductKey</a:t>
            </a:r>
            <a:r>
              <a:rPr lang="en-US" sz="1200" dirty="0"/>
              <a:t> </a:t>
            </a:r>
            <a:r>
              <a:rPr lang="en-US" sz="1200" dirty="0" err="1"/>
              <a:t>asc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135254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>
            <a:extLst>
              <a:ext uri="{FF2B5EF4-FFF2-40B4-BE49-F238E27FC236}">
                <a16:creationId xmlns:a16="http://schemas.microsoft.com/office/drawing/2014/main" xmlns="" id="{79EE11F5-2ED5-C342-8444-99494C5A96F5}"/>
              </a:ext>
            </a:extLst>
          </p:cNvPr>
          <p:cNvSpPr/>
          <p:nvPr/>
        </p:nvSpPr>
        <p:spPr>
          <a:xfrm>
            <a:off x="-426720" y="1118429"/>
            <a:ext cx="266700" cy="685815"/>
          </a:xfrm>
          <a:prstGeom prst="roundRect">
            <a:avLst>
              <a:gd name="adj" fmla="val 8511"/>
            </a:avLst>
          </a:prstGeom>
          <a:solidFill>
            <a:srgbClr val="034E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xmlns="" id="{E2D97DF2-F492-2141-9F75-95E01ADBD2E2}"/>
              </a:ext>
            </a:extLst>
          </p:cNvPr>
          <p:cNvSpPr/>
          <p:nvPr/>
        </p:nvSpPr>
        <p:spPr>
          <a:xfrm>
            <a:off x="-426720" y="1914296"/>
            <a:ext cx="266700" cy="685815"/>
          </a:xfrm>
          <a:prstGeom prst="roundRect">
            <a:avLst>
              <a:gd name="adj" fmla="val 8511"/>
            </a:avLst>
          </a:prstGeom>
          <a:solidFill>
            <a:srgbClr val="1922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xmlns="" id="{E0CB8DFC-8EAD-7146-9DA2-DCE69E9D8A31}"/>
              </a:ext>
            </a:extLst>
          </p:cNvPr>
          <p:cNvSpPr/>
          <p:nvPr/>
        </p:nvSpPr>
        <p:spPr>
          <a:xfrm>
            <a:off x="-426720" y="2710163"/>
            <a:ext cx="266700" cy="685815"/>
          </a:xfrm>
          <a:prstGeom prst="roundRect">
            <a:avLst>
              <a:gd name="adj" fmla="val 8511"/>
            </a:avLst>
          </a:prstGeom>
          <a:solidFill>
            <a:srgbClr val="33B2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xmlns="" id="{0188E7A0-5D28-C24B-8977-5C0BED8C3B3C}"/>
              </a:ext>
            </a:extLst>
          </p:cNvPr>
          <p:cNvSpPr/>
          <p:nvPr/>
        </p:nvSpPr>
        <p:spPr>
          <a:xfrm>
            <a:off x="-426720" y="3506030"/>
            <a:ext cx="266700" cy="685815"/>
          </a:xfrm>
          <a:prstGeom prst="roundRect">
            <a:avLst>
              <a:gd name="adj" fmla="val 8511"/>
            </a:avLst>
          </a:prstGeom>
          <a:solidFill>
            <a:srgbClr val="50B8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xmlns="" id="{8050812C-61EE-F94F-9165-8D99B7B2BD81}"/>
              </a:ext>
            </a:extLst>
          </p:cNvPr>
          <p:cNvSpPr/>
          <p:nvPr/>
        </p:nvSpPr>
        <p:spPr>
          <a:xfrm>
            <a:off x="-426720" y="4301897"/>
            <a:ext cx="266700" cy="685815"/>
          </a:xfrm>
          <a:prstGeom prst="roundRect">
            <a:avLst>
              <a:gd name="adj" fmla="val 8511"/>
            </a:avLst>
          </a:prstGeom>
          <a:solidFill>
            <a:srgbClr val="F3712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xmlns="" id="{C1BB22BE-C1D9-FB48-AF8B-7D2B244C7D9E}"/>
              </a:ext>
            </a:extLst>
          </p:cNvPr>
          <p:cNvSpPr/>
          <p:nvPr/>
        </p:nvSpPr>
        <p:spPr>
          <a:xfrm>
            <a:off x="-426720" y="5097764"/>
            <a:ext cx="266700" cy="685815"/>
          </a:xfrm>
          <a:prstGeom prst="roundRect">
            <a:avLst>
              <a:gd name="adj" fmla="val 8511"/>
            </a:avLst>
          </a:prstGeom>
          <a:solidFill>
            <a:srgbClr val="E4E5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xmlns="" id="{6FB9B2D9-F103-7E49-9BEF-782EA3D75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Inventory Exercise</a:t>
            </a:r>
            <a:endParaRPr lang="x-none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689E0E61-9F50-8A48-8250-81DDECF8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2F146-47F9-A646-B182-8CC39B8AD32B}" type="slidenum">
              <a:rPr lang="x-none" smtClean="0"/>
              <a:pPr/>
              <a:t>9</a:t>
            </a:fld>
            <a:endParaRPr lang="x-none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8D5A56E2-2765-F63E-E6D2-A268160967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8099" y="964541"/>
            <a:ext cx="11595802" cy="12311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lvl="0"/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6. Let's get the inventory information of the 10 products with the highest inventory value including the following columns:</a:t>
            </a:r>
          </a:p>
          <a:p>
            <a:pPr lvl="0"/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ProductName (English),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ModelName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ProductCategoryName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ProductSubcategoryName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UnitsBalance</a:t>
            </a:r>
            <a:r>
              <a:rPr kumimoji="0" lang="en-US" altLang="en-US" sz="2000" b="1" i="1" u="none" strike="noStrike" cap="none" normalizeH="0" baseline="0" dirty="0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000" b="1" i="1" u="none" strike="noStrike" cap="none" normalizeH="0" baseline="0" dirty="0" err="1">
                <a:ln>
                  <a:noFill/>
                </a:ln>
                <a:solidFill>
                  <a:schemeClr val="accent5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UnitCost</a:t>
            </a:r>
            <a:endParaRPr kumimoji="0" lang="en-US" altLang="en-US" sz="2000" i="1" u="none" strike="noStrike" cap="none" normalizeH="0" baseline="0" dirty="0">
              <a:ln>
                <a:noFill/>
              </a:ln>
              <a:solidFill>
                <a:schemeClr val="accent5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2118A4B9-1598-12C4-83A6-4675B626C26E}"/>
              </a:ext>
            </a:extLst>
          </p:cNvPr>
          <p:cNvSpPr txBox="1"/>
          <p:nvPr/>
        </p:nvSpPr>
        <p:spPr>
          <a:xfrm>
            <a:off x="298099" y="2340831"/>
            <a:ext cx="72934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5"/>
                </a:solidFill>
                <a:latin typeface="arial" panose="020B0604020202020204" pitchFamily="34" charset="0"/>
              </a:rPr>
              <a:t>C</a:t>
            </a:r>
            <a:r>
              <a:rPr 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ontent: </a:t>
            </a:r>
            <a:r>
              <a:rPr lang="en-US" b="0" i="0" dirty="0" err="1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SubQuerys</a:t>
            </a:r>
            <a:r>
              <a:rPr lang="en-US" b="0" i="0" dirty="0">
                <a:solidFill>
                  <a:schemeClr val="accent5"/>
                </a:solidFill>
                <a:effectLst/>
                <a:latin typeface="arial" panose="020B0604020202020204" pitchFamily="34" charset="0"/>
              </a:rPr>
              <a:t>, JOIN condition, Aggregate Function</a:t>
            </a:r>
          </a:p>
        </p:txBody>
      </p:sp>
      <p:pic>
        <p:nvPicPr>
          <p:cNvPr id="7" name="Picture 6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xmlns="" id="{7AB5BEEB-4E6D-1F8A-95A2-944C8B64FD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" y="3327996"/>
            <a:ext cx="11132598" cy="1780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225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34EA2"/>
      </a:dk1>
      <a:lt1>
        <a:sysClr val="window" lastClr="FFFFFF"/>
      </a:lt1>
      <a:dk2>
        <a:srgbClr val="19226D"/>
      </a:dk2>
      <a:lt2>
        <a:srgbClr val="F37021"/>
      </a:lt2>
      <a:accent1>
        <a:srgbClr val="33B2C1"/>
      </a:accent1>
      <a:accent2>
        <a:srgbClr val="50B848"/>
      </a:accent2>
      <a:accent3>
        <a:srgbClr val="F2F2F2"/>
      </a:accent3>
      <a:accent4>
        <a:srgbClr val="BFBFBF"/>
      </a:accent4>
      <a:accent5>
        <a:srgbClr val="171616"/>
      </a:accent5>
      <a:accent6>
        <a:srgbClr val="AEABAB"/>
      </a:accent6>
      <a:hlink>
        <a:srgbClr val="F37021"/>
      </a:hlink>
      <a:folHlink>
        <a:srgbClr val="F37021"/>
      </a:folHlink>
    </a:clrScheme>
    <a:fontScheme name="FPT Software tempt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12122</TotalTime>
  <Words>961</Words>
  <Application>Microsoft Office PowerPoint</Application>
  <PresentationFormat>Custom</PresentationFormat>
  <Paragraphs>155</Paragraphs>
  <Slides>18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Dimensions Exercise</vt:lpstr>
      <vt:lpstr>Dimensions Exercise</vt:lpstr>
      <vt:lpstr>Dimensions Exercise</vt:lpstr>
      <vt:lpstr>Finance</vt:lpstr>
      <vt:lpstr>Finance Exercise</vt:lpstr>
      <vt:lpstr>Inventory</vt:lpstr>
      <vt:lpstr>Inventory Exercise</vt:lpstr>
      <vt:lpstr>PowerPoint Presentation</vt:lpstr>
      <vt:lpstr>Inventory Exercise</vt:lpstr>
      <vt:lpstr>PowerPoint Presentation</vt:lpstr>
      <vt:lpstr>Internet Sales</vt:lpstr>
      <vt:lpstr>Inventory Exercise</vt:lpstr>
      <vt:lpstr>PowerPoint Presentation</vt:lpstr>
      <vt:lpstr>Inventory Exercise</vt:lpstr>
      <vt:lpstr>PowerPoint Presentation</vt:lpstr>
      <vt:lpstr>Reseller Sales</vt:lpstr>
      <vt:lpstr>Reseller Sales Exercise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MSI</dc:creator>
  <cp:lastModifiedBy>long hoang</cp:lastModifiedBy>
  <cp:revision>164</cp:revision>
  <dcterms:created xsi:type="dcterms:W3CDTF">2021-11-26T03:15:35Z</dcterms:created>
  <dcterms:modified xsi:type="dcterms:W3CDTF">2023-10-13T14:06:23Z</dcterms:modified>
</cp:coreProperties>
</file>